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1" r:id="rId28"/>
  </p:sldIdLst>
  <p:sldSz cx="9144000" cy="6858000" type="screen4x3"/>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48" autoAdjust="0"/>
    <p:restoredTop sz="94660"/>
  </p:normalViewPr>
  <p:slideViewPr>
    <p:cSldViewPr>
      <p:cViewPr varScale="1">
        <p:scale>
          <a:sx n="107" d="100"/>
          <a:sy n="107" d="100"/>
        </p:scale>
        <p:origin x="-1068"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1 - Τίτλος"/>
          <p:cNvSpPr>
            <a:spLocks noGrp="1"/>
          </p:cNvSpPr>
          <p:nvPr>
            <p:ph type="ctrTitle"/>
          </p:nvPr>
        </p:nvSpPr>
        <p:spPr>
          <a:xfrm>
            <a:off x="685800" y="2130425"/>
            <a:ext cx="7772400" cy="1470025"/>
          </a:xfrm>
        </p:spPr>
        <p:txBody>
          <a:bodyPr/>
          <a:lstStyle/>
          <a:p>
            <a:r>
              <a:rPr lang="el-GR" smtClean="0"/>
              <a:t>Kλικ για επεξεργασία του τίτλου</a:t>
            </a:r>
            <a:endParaRPr lang="el-GR"/>
          </a:p>
        </p:txBody>
      </p:sp>
      <p:sp>
        <p:nvSpPr>
          <p:cNvPr id="3" name="2 - Υπότιτλος"/>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smtClean="0"/>
              <a:t>Κάντε κλικ για να επεξεργαστείτε τον υπότιτλο του υποδείγματος</a:t>
            </a:r>
            <a:endParaRPr lang="el-GR"/>
          </a:p>
        </p:txBody>
      </p:sp>
      <p:sp>
        <p:nvSpPr>
          <p:cNvPr id="4" name="3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1 - Κατακόρυφος τίτλος"/>
          <p:cNvSpPr>
            <a:spLocks noGrp="1"/>
          </p:cNvSpPr>
          <p:nvPr>
            <p:ph type="title" orient="vert"/>
          </p:nvPr>
        </p:nvSpPr>
        <p:spPr>
          <a:xfrm>
            <a:off x="6629400" y="274638"/>
            <a:ext cx="2057400" cy="5851525"/>
          </a:xfrm>
        </p:spPr>
        <p:txBody>
          <a:bodyPr vert="eaVert"/>
          <a:lstStyle/>
          <a:p>
            <a:r>
              <a:rPr lang="el-GR" smtClean="0"/>
              <a:t>Kλικ για επεξεργασία του τίτλου</a:t>
            </a:r>
            <a:endParaRPr lang="el-GR"/>
          </a:p>
        </p:txBody>
      </p:sp>
      <p:sp>
        <p:nvSpPr>
          <p:cNvPr id="3" name="2 - Θέση κατακόρυφου κειμένου"/>
          <p:cNvSpPr>
            <a:spLocks noGrp="1"/>
          </p:cNvSpPr>
          <p:nvPr>
            <p:ph type="body" orient="vert" idx="1"/>
          </p:nvPr>
        </p:nvSpPr>
        <p:spPr>
          <a:xfrm>
            <a:off x="457200" y="274638"/>
            <a:ext cx="6019800" cy="5851525"/>
          </a:xfrm>
        </p:spPr>
        <p:txBody>
          <a:bodyPr vert="eaVert"/>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Αντικείμενο">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idx="1"/>
          </p:nvPr>
        </p:nvSpPr>
        <p:spPr/>
        <p:txBody>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1 - Τίτλος"/>
          <p:cNvSpPr>
            <a:spLocks noGrp="1"/>
          </p:cNvSpPr>
          <p:nvPr>
            <p:ph type="title"/>
          </p:nvPr>
        </p:nvSpPr>
        <p:spPr>
          <a:xfrm>
            <a:off x="722313" y="4406900"/>
            <a:ext cx="7772400" cy="1362075"/>
          </a:xfrm>
        </p:spPr>
        <p:txBody>
          <a:bodyPr anchor="t"/>
          <a:lstStyle>
            <a:lvl1pPr algn="l">
              <a:defRPr sz="4000" b="1" cap="all"/>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smtClean="0"/>
              <a:t>Kλικ για επεξεργασία των στυλ του υποδείγματος</a:t>
            </a:r>
          </a:p>
        </p:txBody>
      </p:sp>
      <p:sp>
        <p:nvSpPr>
          <p:cNvPr id="4" name="3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11"/>
          </p:nvPr>
        </p:nvSpPr>
        <p:spPr/>
        <p:txBody>
          <a:bodyPr/>
          <a:lstStyle/>
          <a:p>
            <a:endParaRPr lang="el-GR"/>
          </a:p>
        </p:txBody>
      </p:sp>
      <p:sp>
        <p:nvSpPr>
          <p:cNvPr id="6" name="5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περιεχομένου"/>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περιεχομένου"/>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lvl1pPr>
              <a:defRPr/>
            </a:lvl1p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4" name="3 - Θέση περιεχομένου"/>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5" name="4 - Θέση κειμένου"/>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smtClean="0"/>
              <a:t>Kλικ για επεξεργασία των στυλ του υποδείγματος</a:t>
            </a:r>
          </a:p>
        </p:txBody>
      </p:sp>
      <p:sp>
        <p:nvSpPr>
          <p:cNvPr id="6" name="5 - Θέση περιεχομένου"/>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7" name="6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8" name="7 - Θέση υποσέλιδου"/>
          <p:cNvSpPr>
            <a:spLocks noGrp="1"/>
          </p:cNvSpPr>
          <p:nvPr>
            <p:ph type="ftr" sz="quarter" idx="11"/>
          </p:nvPr>
        </p:nvSpPr>
        <p:spPr/>
        <p:txBody>
          <a:bodyPr/>
          <a:lstStyle/>
          <a:p>
            <a:endParaRPr lang="el-GR"/>
          </a:p>
        </p:txBody>
      </p:sp>
      <p:sp>
        <p:nvSpPr>
          <p:cNvPr id="9" name="8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1 - Τίτλος"/>
          <p:cNvSpPr>
            <a:spLocks noGrp="1"/>
          </p:cNvSpPr>
          <p:nvPr>
            <p:ph type="title"/>
          </p:nvPr>
        </p:nvSpPr>
        <p:spPr/>
        <p:txBody>
          <a:bodyPr/>
          <a:lstStyle/>
          <a:p>
            <a:r>
              <a:rPr lang="el-GR" smtClean="0"/>
              <a:t>Kλικ για επεξεργασία του τίτλου</a:t>
            </a:r>
            <a:endParaRPr lang="el-GR"/>
          </a:p>
        </p:txBody>
      </p:sp>
      <p:sp>
        <p:nvSpPr>
          <p:cNvPr id="3" name="2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4" name="3 - Θέση υποσέλιδου"/>
          <p:cNvSpPr>
            <a:spLocks noGrp="1"/>
          </p:cNvSpPr>
          <p:nvPr>
            <p:ph type="ftr" sz="quarter" idx="11"/>
          </p:nvPr>
        </p:nvSpPr>
        <p:spPr/>
        <p:txBody>
          <a:bodyPr/>
          <a:lstStyle/>
          <a:p>
            <a:endParaRPr lang="el-GR"/>
          </a:p>
        </p:txBody>
      </p:sp>
      <p:sp>
        <p:nvSpPr>
          <p:cNvPr id="5" name="4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ή">
    <p:spTree>
      <p:nvGrpSpPr>
        <p:cNvPr id="1" name=""/>
        <p:cNvGrpSpPr/>
        <p:nvPr/>
      </p:nvGrpSpPr>
      <p:grpSpPr>
        <a:xfrm>
          <a:off x="0" y="0"/>
          <a:ext cx="0" cy="0"/>
          <a:chOff x="0" y="0"/>
          <a:chExt cx="0" cy="0"/>
        </a:xfrm>
      </p:grpSpPr>
      <p:sp>
        <p:nvSpPr>
          <p:cNvPr id="2" name="1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3" name="2 - Θέση υποσέλιδου"/>
          <p:cNvSpPr>
            <a:spLocks noGrp="1"/>
          </p:cNvSpPr>
          <p:nvPr>
            <p:ph type="ftr" sz="quarter" idx="11"/>
          </p:nvPr>
        </p:nvSpPr>
        <p:spPr/>
        <p:txBody>
          <a:bodyPr/>
          <a:lstStyle/>
          <a:p>
            <a:endParaRPr lang="el-GR"/>
          </a:p>
        </p:txBody>
      </p:sp>
      <p:sp>
        <p:nvSpPr>
          <p:cNvPr id="4" name="3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457200" y="273050"/>
            <a:ext cx="3008313" cy="1162050"/>
          </a:xfrm>
        </p:spPr>
        <p:txBody>
          <a:bodyPr anchor="b"/>
          <a:lstStyle>
            <a:lvl1pPr algn="l">
              <a:defRPr sz="2000" b="1"/>
            </a:lvl1pPr>
          </a:lstStyle>
          <a:p>
            <a:r>
              <a:rPr lang="el-GR" smtClean="0"/>
              <a:t>Kλικ για επεξεργασία του τίτλου</a:t>
            </a:r>
            <a:endParaRPr lang="el-GR"/>
          </a:p>
        </p:txBody>
      </p:sp>
      <p:sp>
        <p:nvSpPr>
          <p:cNvPr id="3" name="2 - Θέση περιεχομένου"/>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κειμένου"/>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1 - Τίτλος"/>
          <p:cNvSpPr>
            <a:spLocks noGrp="1"/>
          </p:cNvSpPr>
          <p:nvPr>
            <p:ph type="title"/>
          </p:nvPr>
        </p:nvSpPr>
        <p:spPr>
          <a:xfrm>
            <a:off x="1792288" y="4800600"/>
            <a:ext cx="5486400" cy="566738"/>
          </a:xfrm>
        </p:spPr>
        <p:txBody>
          <a:bodyPr anchor="b"/>
          <a:lstStyle>
            <a:lvl1pPr algn="l">
              <a:defRPr sz="2000" b="1"/>
            </a:lvl1pPr>
          </a:lstStyle>
          <a:p>
            <a:r>
              <a:rPr lang="el-GR" smtClean="0"/>
              <a:t>Kλικ για επεξεργασία του τίτλου</a:t>
            </a:r>
            <a:endParaRPr lang="el-GR"/>
          </a:p>
        </p:txBody>
      </p:sp>
      <p:sp>
        <p:nvSpPr>
          <p:cNvPr id="3" name="2 - Θέση εικόνας"/>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3 - Θέση κειμένου"/>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smtClean="0"/>
              <a:t>Kλικ για επεξεργασία των στυλ του υποδείγματος</a:t>
            </a:r>
          </a:p>
        </p:txBody>
      </p:sp>
      <p:sp>
        <p:nvSpPr>
          <p:cNvPr id="5" name="4 - Θέση ημερομηνίας"/>
          <p:cNvSpPr>
            <a:spLocks noGrp="1"/>
          </p:cNvSpPr>
          <p:nvPr>
            <p:ph type="dt" sz="half" idx="10"/>
          </p:nvPr>
        </p:nvSpPr>
        <p:spPr/>
        <p:txBody>
          <a:bodyPr/>
          <a:lstStyle/>
          <a:p>
            <a:fld id="{99414D45-71E3-45DC-8807-06E0048823CA}" type="datetimeFigureOut">
              <a:rPr lang="el-GR" smtClean="0"/>
              <a:pPr/>
              <a:t>20/11/2014</a:t>
            </a:fld>
            <a:endParaRPr lang="el-GR"/>
          </a:p>
        </p:txBody>
      </p:sp>
      <p:sp>
        <p:nvSpPr>
          <p:cNvPr id="6" name="5 - Θέση υποσέλιδου"/>
          <p:cNvSpPr>
            <a:spLocks noGrp="1"/>
          </p:cNvSpPr>
          <p:nvPr>
            <p:ph type="ftr" sz="quarter" idx="11"/>
          </p:nvPr>
        </p:nvSpPr>
        <p:spPr/>
        <p:txBody>
          <a:bodyPr/>
          <a:lstStyle/>
          <a:p>
            <a:endParaRPr lang="el-GR"/>
          </a:p>
        </p:txBody>
      </p:sp>
      <p:sp>
        <p:nvSpPr>
          <p:cNvPr id="7" name="6 - Θέση αριθμού διαφάνειας"/>
          <p:cNvSpPr>
            <a:spLocks noGrp="1"/>
          </p:cNvSpPr>
          <p:nvPr>
            <p:ph type="sldNum" sz="quarter" idx="12"/>
          </p:nvPr>
        </p:nvSpPr>
        <p:spPr/>
        <p:txBody>
          <a:bodyPr/>
          <a:lstStyle/>
          <a:p>
            <a:fld id="{B5A18F52-A81E-4EB0-85AE-5A00F443FF45}" type="slidenum">
              <a:rPr lang="el-GR" smtClean="0"/>
              <a:pPr/>
              <a:t>‹#›</a:t>
            </a:fld>
            <a:endParaRPr lang="el-G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 Θέση τίτλου"/>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l-GR" smtClean="0"/>
              <a:t>Kλικ για επεξεργασία του τίτλου</a:t>
            </a:r>
            <a:endParaRPr lang="el-GR"/>
          </a:p>
        </p:txBody>
      </p:sp>
      <p:sp>
        <p:nvSpPr>
          <p:cNvPr id="3" name="2 - Θέση κειμένου"/>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l-GR" smtClean="0"/>
              <a:t>Kλικ για επεξεργασία των στυλ του υποδείγματος</a:t>
            </a:r>
          </a:p>
          <a:p>
            <a:pPr lvl="1"/>
            <a:r>
              <a:rPr lang="el-GR" smtClean="0"/>
              <a:t>Δεύτερου επιπέδου</a:t>
            </a:r>
          </a:p>
          <a:p>
            <a:pPr lvl="2"/>
            <a:r>
              <a:rPr lang="el-GR" smtClean="0"/>
              <a:t>Τρίτου επιπέδου</a:t>
            </a:r>
          </a:p>
          <a:p>
            <a:pPr lvl="3"/>
            <a:r>
              <a:rPr lang="el-GR" smtClean="0"/>
              <a:t>Τέταρτου επιπέδου</a:t>
            </a:r>
          </a:p>
          <a:p>
            <a:pPr lvl="4"/>
            <a:r>
              <a:rPr lang="el-GR" smtClean="0"/>
              <a:t>Πέμπτου επιπέδου</a:t>
            </a:r>
            <a:endParaRPr lang="el-GR"/>
          </a:p>
        </p:txBody>
      </p:sp>
      <p:sp>
        <p:nvSpPr>
          <p:cNvPr id="4" name="3 - Θέση ημερομηνίας"/>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414D45-71E3-45DC-8807-06E0048823CA}" type="datetimeFigureOut">
              <a:rPr lang="el-GR" smtClean="0"/>
              <a:pPr/>
              <a:t>20/11/2014</a:t>
            </a:fld>
            <a:endParaRPr lang="el-GR"/>
          </a:p>
        </p:txBody>
      </p:sp>
      <p:sp>
        <p:nvSpPr>
          <p:cNvPr id="5" name="4 - Θέση υποσέλιδου"/>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5 - Θέση αριθμού διαφάνειας"/>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18F52-A81E-4EB0-85AE-5A00F443FF45}" type="slidenum">
              <a:rPr lang="el-GR" smtClean="0"/>
              <a:pPr/>
              <a:t>‹#›</a:t>
            </a:fld>
            <a:endParaRPr lang="el-GR"/>
          </a:p>
        </p:txBody>
      </p:sp>
    </p:spTree>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s://www.youtube.com/watch?v=erQ4Mqv9l4A&amp;spfreload=10"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users.erols.com/ziring/escher_bio.htm" TargetMode="External"/><Relationship Id="rId7" Type="http://schemas.openxmlformats.org/officeDocument/2006/relationships/hyperlink" Target="http://cybermuse.gallery.ca/cybermuse/youth/escher/themes/themes08_e.jsp" TargetMode="External"/><Relationship Id="rId2" Type="http://schemas.openxmlformats.org/officeDocument/2006/relationships/hyperlink" Target="http://en.wikipedia.org/wiki/M._C._Escher" TargetMode="External"/><Relationship Id="rId1" Type="http://schemas.openxmlformats.org/officeDocument/2006/relationships/slideLayout" Target="../slideLayouts/slideLayout7.xml"/><Relationship Id="rId6" Type="http://schemas.openxmlformats.org/officeDocument/2006/relationships/hyperlink" Target="http://www.math.cornell.edu/~mec/Winter2009/Mihai/section8.html" TargetMode="External"/><Relationship Id="rId5" Type="http://schemas.openxmlformats.org/officeDocument/2006/relationships/hyperlink" Target="http://www.protagon.gr/?i=protagon.el.article&amp;id=28471" TargetMode="External"/><Relationship Id="rId4" Type="http://schemas.openxmlformats.org/officeDocument/2006/relationships/hyperlink" Target="http://www.mcescher.com/about/biograph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ctrTitle"/>
          </p:nvPr>
        </p:nvSpPr>
        <p:spPr>
          <a:xfrm>
            <a:off x="467544" y="4365104"/>
            <a:ext cx="8458200" cy="1222375"/>
          </a:xfrm>
        </p:spPr>
        <p:txBody>
          <a:bodyPr/>
          <a:lstStyle/>
          <a:p>
            <a:r>
              <a:rPr lang="en-US" dirty="0" smtClean="0"/>
              <a:t>M.C. ESCHER</a:t>
            </a:r>
            <a:endParaRPr lang="el-GR" dirty="0"/>
          </a:p>
        </p:txBody>
      </p:sp>
      <p:sp>
        <p:nvSpPr>
          <p:cNvPr id="3" name="2 - Υπότιτλος"/>
          <p:cNvSpPr>
            <a:spLocks noGrp="1"/>
          </p:cNvSpPr>
          <p:nvPr>
            <p:ph type="subTitle" idx="1"/>
          </p:nvPr>
        </p:nvSpPr>
        <p:spPr>
          <a:xfrm>
            <a:off x="1763688" y="5373216"/>
            <a:ext cx="5968752" cy="1152128"/>
          </a:xfrm>
        </p:spPr>
        <p:txBody>
          <a:bodyPr/>
          <a:lstStyle/>
          <a:p>
            <a:r>
              <a:rPr lang="el-GR" dirty="0" smtClean="0">
                <a:solidFill>
                  <a:schemeClr val="accent2"/>
                </a:solidFill>
              </a:rPr>
              <a:t>Η Συμμετρία στην Τέχνη</a:t>
            </a:r>
            <a:endParaRPr lang="el-GR" dirty="0">
              <a:solidFill>
                <a:schemeClr val="accent2"/>
              </a:solidFill>
            </a:endParaRPr>
          </a:p>
        </p:txBody>
      </p:sp>
      <p:pic>
        <p:nvPicPr>
          <p:cNvPr id="6" name="5 - Εικόνα" descr="escher-maurits-cornelis-1898-1-metamorphosis-ii-2042101.jpg"/>
          <p:cNvPicPr>
            <a:picLocks noChangeAspect="1"/>
          </p:cNvPicPr>
          <p:nvPr/>
        </p:nvPicPr>
        <p:blipFill>
          <a:blip r:embed="rId2" cstate="print"/>
          <a:stretch>
            <a:fillRect/>
          </a:stretch>
        </p:blipFill>
        <p:spPr>
          <a:xfrm>
            <a:off x="2411760" y="404664"/>
            <a:ext cx="4378629" cy="4185969"/>
          </a:xfrm>
          <a:prstGeom prst="rect">
            <a:avLst/>
          </a:prstGeom>
        </p:spPr>
      </p:pic>
      <p:sp>
        <p:nvSpPr>
          <p:cNvPr id="5" name="4 - TextBox"/>
          <p:cNvSpPr txBox="1"/>
          <p:nvPr/>
        </p:nvSpPr>
        <p:spPr>
          <a:xfrm>
            <a:off x="2339752" y="5949280"/>
            <a:ext cx="4824536" cy="523220"/>
          </a:xfrm>
          <a:prstGeom prst="rect">
            <a:avLst/>
          </a:prstGeom>
          <a:noFill/>
        </p:spPr>
        <p:txBody>
          <a:bodyPr wrap="square" rtlCol="0">
            <a:spAutoFit/>
          </a:bodyPr>
          <a:lstStyle/>
          <a:p>
            <a:pPr algn="ctr"/>
            <a:r>
              <a:rPr lang="el-GR" sz="1400" i="1" dirty="0" smtClean="0">
                <a:solidFill>
                  <a:schemeClr val="accent6">
                    <a:lumMod val="50000"/>
                  </a:schemeClr>
                </a:solidFill>
              </a:rPr>
              <a:t>«Θα μπορούσα να γεμίσω μια ολόκληρη δεύτερη ζωή δουλεύοντας τις εκτυπώσεις μου»</a:t>
            </a:r>
            <a:endParaRPr lang="el-GR" sz="1400" i="1"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 Εικόνα" descr="lizard-1.jpg"/>
          <p:cNvPicPr>
            <a:picLocks noChangeAspect="1"/>
          </p:cNvPicPr>
          <p:nvPr/>
        </p:nvPicPr>
        <p:blipFill>
          <a:blip r:embed="rId2" cstate="print"/>
          <a:stretch>
            <a:fillRect/>
          </a:stretch>
        </p:blipFill>
        <p:spPr>
          <a:xfrm>
            <a:off x="3635896" y="548680"/>
            <a:ext cx="2442792" cy="2635159"/>
          </a:xfrm>
          <a:prstGeom prst="rect">
            <a:avLst/>
          </a:prstGeom>
        </p:spPr>
      </p:pic>
      <p:pic>
        <p:nvPicPr>
          <p:cNvPr id="3" name="2 - Εικόνα" descr="f1d1e3cfffe971bac740f9a8d3888077.jpg"/>
          <p:cNvPicPr>
            <a:picLocks noChangeAspect="1"/>
          </p:cNvPicPr>
          <p:nvPr/>
        </p:nvPicPr>
        <p:blipFill>
          <a:blip r:embed="rId3" cstate="print"/>
          <a:stretch>
            <a:fillRect/>
          </a:stretch>
        </p:blipFill>
        <p:spPr>
          <a:xfrm>
            <a:off x="6444208" y="476672"/>
            <a:ext cx="2247900" cy="2895600"/>
          </a:xfrm>
          <a:prstGeom prst="rect">
            <a:avLst/>
          </a:prstGeom>
        </p:spPr>
      </p:pic>
      <p:pic>
        <p:nvPicPr>
          <p:cNvPr id="4" name="3 - Εικόνα" descr="LW373-MC-Escher-Plane-Filling-I-1951.jpg"/>
          <p:cNvPicPr>
            <a:picLocks noChangeAspect="1"/>
          </p:cNvPicPr>
          <p:nvPr/>
        </p:nvPicPr>
        <p:blipFill>
          <a:blip r:embed="rId4" cstate="print"/>
          <a:stretch>
            <a:fillRect/>
          </a:stretch>
        </p:blipFill>
        <p:spPr>
          <a:xfrm>
            <a:off x="234752" y="782463"/>
            <a:ext cx="3035808" cy="2340864"/>
          </a:xfrm>
          <a:prstGeom prst="rect">
            <a:avLst/>
          </a:prstGeom>
        </p:spPr>
      </p:pic>
      <p:sp>
        <p:nvSpPr>
          <p:cNvPr id="5" name="4 - TextBox"/>
          <p:cNvSpPr txBox="1"/>
          <p:nvPr/>
        </p:nvSpPr>
        <p:spPr>
          <a:xfrm>
            <a:off x="1115616" y="4149080"/>
            <a:ext cx="5544616" cy="923330"/>
          </a:xfrm>
          <a:prstGeom prst="rect">
            <a:avLst/>
          </a:prstGeom>
          <a:noFill/>
        </p:spPr>
        <p:txBody>
          <a:bodyPr wrap="square" rtlCol="0">
            <a:spAutoFit/>
          </a:bodyPr>
          <a:lstStyle/>
          <a:p>
            <a:r>
              <a:rPr lang="el-GR" i="1" dirty="0" smtClean="0">
                <a:solidFill>
                  <a:schemeClr val="accent6">
                    <a:lumMod val="50000"/>
                  </a:schemeClr>
                </a:solidFill>
              </a:rPr>
              <a:t>« Αυτό που με γοητεύει  και το νιώθω σαν ομορφιά, συχνά κρίνεται ως μουντό και στεγνό από τους άλλους»</a:t>
            </a:r>
          </a:p>
          <a:p>
            <a:r>
              <a:rPr lang="en-US" i="1" dirty="0" smtClean="0">
                <a:solidFill>
                  <a:schemeClr val="accent6">
                    <a:lumMod val="50000"/>
                  </a:schemeClr>
                </a:solidFill>
              </a:rPr>
              <a:t>Regular Division of the Plane, De </a:t>
            </a:r>
            <a:r>
              <a:rPr lang="en-US" i="1" dirty="0" err="1" smtClean="0">
                <a:solidFill>
                  <a:schemeClr val="accent6">
                    <a:lumMod val="50000"/>
                  </a:schemeClr>
                </a:solidFill>
              </a:rPr>
              <a:t>Roos</a:t>
            </a:r>
            <a:r>
              <a:rPr lang="en-US" i="1" dirty="0" smtClean="0">
                <a:solidFill>
                  <a:schemeClr val="accent6">
                    <a:lumMod val="50000"/>
                  </a:schemeClr>
                </a:solidFill>
              </a:rPr>
              <a:t> Foundation, 1957</a:t>
            </a:r>
            <a:endParaRPr lang="el-GR" i="1" dirty="0">
              <a:solidFill>
                <a:schemeClr val="accent6">
                  <a:lumMod val="50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 Εικόνα" descr="meta2.jpg"/>
          <p:cNvPicPr>
            <a:picLocks noChangeAspect="1"/>
          </p:cNvPicPr>
          <p:nvPr/>
        </p:nvPicPr>
        <p:blipFill>
          <a:blip r:embed="rId2" cstate="print"/>
          <a:stretch>
            <a:fillRect/>
          </a:stretch>
        </p:blipFill>
        <p:spPr>
          <a:xfrm>
            <a:off x="126" y="404664"/>
            <a:ext cx="9143873" cy="3456384"/>
          </a:xfrm>
          <a:prstGeom prst="rect">
            <a:avLst/>
          </a:prstGeom>
        </p:spPr>
      </p:pic>
      <p:sp>
        <p:nvSpPr>
          <p:cNvPr id="6" name="5 - Ορθογώνιο"/>
          <p:cNvSpPr/>
          <p:nvPr/>
        </p:nvSpPr>
        <p:spPr>
          <a:xfrm>
            <a:off x="0" y="6611779"/>
            <a:ext cx="6264696" cy="246221"/>
          </a:xfrm>
          <a:prstGeom prst="rect">
            <a:avLst/>
          </a:prstGeom>
        </p:spPr>
        <p:txBody>
          <a:bodyPr wrap="square">
            <a:spAutoFit/>
          </a:bodyPr>
          <a:lstStyle/>
          <a:p>
            <a:r>
              <a:rPr lang="en-US" sz="1000" dirty="0" smtClean="0">
                <a:solidFill>
                  <a:schemeClr val="accent6">
                    <a:lumMod val="50000"/>
                  </a:schemeClr>
                </a:solidFill>
              </a:rPr>
              <a:t>http://www.mcescher.com/wp-content/uploads/2013/10/LW320-MC-Escher-Metamorphosis-II-19401.jpg</a:t>
            </a:r>
            <a:endParaRPr lang="el-GR" sz="1000" dirty="0">
              <a:solidFill>
                <a:schemeClr val="accent6">
                  <a:lumMod val="50000"/>
                </a:schemeClr>
              </a:solidFill>
            </a:endParaRPr>
          </a:p>
        </p:txBody>
      </p:sp>
      <p:sp>
        <p:nvSpPr>
          <p:cNvPr id="7" name="6 - TextBox"/>
          <p:cNvSpPr txBox="1"/>
          <p:nvPr/>
        </p:nvSpPr>
        <p:spPr>
          <a:xfrm>
            <a:off x="0" y="3933056"/>
            <a:ext cx="2304256" cy="276999"/>
          </a:xfrm>
          <a:prstGeom prst="rect">
            <a:avLst/>
          </a:prstGeom>
          <a:noFill/>
        </p:spPr>
        <p:txBody>
          <a:bodyPr wrap="square" rtlCol="0">
            <a:spAutoFit/>
          </a:bodyPr>
          <a:lstStyle/>
          <a:p>
            <a:r>
              <a:rPr lang="en-US" sz="1200" i="1" dirty="0" smtClean="0">
                <a:solidFill>
                  <a:schemeClr val="accent6">
                    <a:lumMod val="50000"/>
                  </a:schemeClr>
                </a:solidFill>
              </a:rPr>
              <a:t>Metamorphosis</a:t>
            </a:r>
            <a:endParaRPr lang="el-GR" sz="1200" i="1" dirty="0">
              <a:solidFill>
                <a:schemeClr val="accent6">
                  <a:lumMod val="50000"/>
                </a:schemeClr>
              </a:solidFill>
            </a:endParaRPr>
          </a:p>
        </p:txBody>
      </p:sp>
      <p:sp>
        <p:nvSpPr>
          <p:cNvPr id="8" name="7 - Ορθογώνιο"/>
          <p:cNvSpPr/>
          <p:nvPr/>
        </p:nvSpPr>
        <p:spPr>
          <a:xfrm>
            <a:off x="0" y="4293096"/>
            <a:ext cx="3027560" cy="646331"/>
          </a:xfrm>
          <a:prstGeom prst="rect">
            <a:avLst/>
          </a:prstGeom>
        </p:spPr>
        <p:txBody>
          <a:bodyPr wrap="none">
            <a:spAutoFit/>
          </a:bodyPr>
          <a:lstStyle/>
          <a:p>
            <a:r>
              <a:rPr lang="en-US" dirty="0" smtClean="0">
                <a:solidFill>
                  <a:schemeClr val="accent2">
                    <a:lumMod val="75000"/>
                  </a:schemeClr>
                </a:solidFill>
              </a:rPr>
              <a:t>19.2 cm × 680 cm</a:t>
            </a:r>
            <a:endParaRPr lang="el-GR" dirty="0" smtClean="0">
              <a:solidFill>
                <a:schemeClr val="accent2">
                  <a:lumMod val="75000"/>
                </a:schemeClr>
              </a:solidFill>
            </a:endParaRPr>
          </a:p>
          <a:p>
            <a:r>
              <a:rPr lang="el-GR" dirty="0" smtClean="0">
                <a:solidFill>
                  <a:schemeClr val="accent2">
                    <a:lumMod val="75000"/>
                  </a:schemeClr>
                </a:solidFill>
              </a:rPr>
              <a:t>αλληλουχία μεταμορφώσεων </a:t>
            </a:r>
            <a:endParaRPr lang="el-GR" dirty="0" smtClean="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07504" y="426731"/>
            <a:ext cx="2808312"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fontAlgn="base">
              <a:spcBef>
                <a:spcPct val="0"/>
              </a:spcBef>
              <a:spcAft>
                <a:spcPct val="0"/>
              </a:spcAft>
            </a:pPr>
            <a:r>
              <a:rPr lang="el-GR" dirty="0" smtClean="0">
                <a:solidFill>
                  <a:schemeClr val="accent2">
                    <a:lumMod val="75000"/>
                  </a:schemeClr>
                </a:solidFill>
                <a:latin typeface="Calibri" pitchFamily="34" charset="0"/>
                <a:ea typeface="Calibri" pitchFamily="34" charset="0"/>
                <a:cs typeface="Times New Roman" pitchFamily="18" charset="0"/>
              </a:rPr>
              <a:t>Ταξιδεύει στη </a:t>
            </a:r>
            <a:r>
              <a:rPr lang="el-GR" dirty="0" err="1" smtClean="0">
                <a:solidFill>
                  <a:schemeClr val="accent2">
                    <a:lumMod val="75000"/>
                  </a:schemeClr>
                </a:solidFill>
                <a:latin typeface="Calibri" pitchFamily="34" charset="0"/>
                <a:ea typeface="Calibri" pitchFamily="34" charset="0"/>
                <a:cs typeface="Times New Roman" pitchFamily="18" charset="0"/>
              </a:rPr>
              <a:t>Σιέννα</a:t>
            </a:r>
            <a:r>
              <a:rPr lang="el-GR" dirty="0" smtClean="0">
                <a:solidFill>
                  <a:schemeClr val="accent2">
                    <a:lumMod val="75000"/>
                  </a:schemeClr>
                </a:solidFill>
                <a:latin typeface="Calibri" pitchFamily="34" charset="0"/>
                <a:ea typeface="Calibri" pitchFamily="34" charset="0"/>
                <a:cs typeface="Times New Roman" pitchFamily="18" charset="0"/>
              </a:rPr>
              <a:t> και μένει εκεί, αποκαλώντας την ατμόσφαιρα της πόλης «ευλογημένη». </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Πολλά από τα σχέδια </a:t>
            </a:r>
            <a:r>
              <a:rPr lang="el-GR" dirty="0" smtClean="0">
                <a:solidFill>
                  <a:schemeClr val="accent2">
                    <a:lumMod val="75000"/>
                  </a:schemeClr>
                </a:solidFill>
                <a:latin typeface="Calibri" pitchFamily="34" charset="0"/>
                <a:ea typeface="Calibri" pitchFamily="34" charset="0"/>
                <a:cs typeface="Times New Roman" pitchFamily="18" charset="0"/>
              </a:rPr>
              <a:t>που έκανε στην Ιταλία </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τα χρησιμοποίησε αργότερα για λιθογραφίες και ξυλογραφίες</a:t>
            </a:r>
            <a:r>
              <a:rPr kumimoji="0" lang="en-US"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 </a:t>
            </a:r>
            <a:r>
              <a:rPr lang="el-GR" dirty="0" smtClean="0">
                <a:solidFill>
                  <a:schemeClr val="accent2">
                    <a:lumMod val="75000"/>
                  </a:schemeClr>
                </a:solidFill>
                <a:latin typeface="Calibri" pitchFamily="34" charset="0"/>
                <a:ea typeface="Calibri" pitchFamily="34" charset="0"/>
                <a:cs typeface="Times New Roman" pitchFamily="18" charset="0"/>
              </a:rPr>
              <a:t>Γ</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ια παράδειγμα το φόντο στη λιθογραφία «ο </a:t>
            </a:r>
            <a:r>
              <a:rPr kumimoji="0" lang="el-GR" b="0" i="0" u="none" strike="noStrike" cap="none" normalizeH="0" baseline="0" dirty="0" err="1" smtClean="0">
                <a:ln>
                  <a:noFill/>
                </a:ln>
                <a:solidFill>
                  <a:schemeClr val="accent2">
                    <a:lumMod val="75000"/>
                  </a:schemeClr>
                </a:solidFill>
                <a:effectLst/>
                <a:latin typeface="Calibri" pitchFamily="34" charset="0"/>
                <a:ea typeface="Calibri" pitchFamily="34" charset="0"/>
                <a:cs typeface="Times New Roman" pitchFamily="18" charset="0"/>
              </a:rPr>
              <a:t>Καταράκτης</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 πηγάζει από την Ιταλική περίοδο ή τα δέντρα που αντανακλώνται στην ξυλογραφία «</a:t>
            </a:r>
            <a:r>
              <a:rPr kumimoji="0" lang="en-US"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puddle</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 είναι τα ίδια δέντρα που χρησιμοποίησε στην ξυλογραφία «</a:t>
            </a:r>
            <a:r>
              <a:rPr kumimoji="0" lang="en-US" b="0" i="0" u="none" strike="noStrike" cap="none" normalizeH="0" baseline="0" dirty="0" err="1" smtClean="0">
                <a:ln>
                  <a:noFill/>
                </a:ln>
                <a:solidFill>
                  <a:schemeClr val="accent2">
                    <a:lumMod val="75000"/>
                  </a:schemeClr>
                </a:solidFill>
                <a:effectLst/>
                <a:latin typeface="Calibri" pitchFamily="34" charset="0"/>
                <a:ea typeface="Calibri" pitchFamily="34" charset="0"/>
                <a:cs typeface="Times New Roman" pitchFamily="18" charset="0"/>
              </a:rPr>
              <a:t>pineta</a:t>
            </a:r>
            <a:r>
              <a:rPr kumimoji="0" lang="en-US"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 of </a:t>
            </a:r>
            <a:r>
              <a:rPr kumimoji="0" lang="en-US" b="0" i="0" u="none" strike="noStrike" cap="none" normalizeH="0" baseline="0" dirty="0" err="1" smtClean="0">
                <a:ln>
                  <a:noFill/>
                </a:ln>
                <a:solidFill>
                  <a:schemeClr val="accent2">
                    <a:lumMod val="75000"/>
                  </a:schemeClr>
                </a:solidFill>
                <a:effectLst/>
                <a:latin typeface="Calibri" pitchFamily="34" charset="0"/>
                <a:ea typeface="Calibri" pitchFamily="34" charset="0"/>
                <a:cs typeface="Times New Roman" pitchFamily="18" charset="0"/>
              </a:rPr>
              <a:t>Calvi</a:t>
            </a:r>
            <a:r>
              <a:rPr kumimoji="0" lang="el-GR" b="0" i="0" u="none" strike="noStrike" cap="none" normalizeH="0" baseline="0" dirty="0" smtClean="0">
                <a:ln>
                  <a:noFill/>
                </a:ln>
                <a:solidFill>
                  <a:schemeClr val="accent2">
                    <a:lumMod val="75000"/>
                  </a:schemeClr>
                </a:solidFill>
                <a:effectLst/>
                <a:latin typeface="Calibri" pitchFamily="34" charset="0"/>
                <a:ea typeface="Calibri" pitchFamily="34" charset="0"/>
                <a:cs typeface="Times New Roman" pitchFamily="18" charset="0"/>
              </a:rPr>
              <a:t>” που έφτιαξε το 1932.</a:t>
            </a:r>
            <a:endParaRPr kumimoji="0" lang="el-GR" b="0" i="0" u="none" strike="noStrike" cap="none" normalizeH="0" baseline="0" dirty="0" smtClean="0">
              <a:ln>
                <a:noFill/>
              </a:ln>
              <a:solidFill>
                <a:schemeClr val="accent2">
                  <a:lumMod val="75000"/>
                </a:schemeClr>
              </a:solidFill>
              <a:effectLst/>
              <a:latin typeface="Arial" pitchFamily="34" charset="0"/>
              <a:cs typeface="Arial" pitchFamily="34" charset="0"/>
            </a:endParaRPr>
          </a:p>
        </p:txBody>
      </p:sp>
      <p:pic>
        <p:nvPicPr>
          <p:cNvPr id="5" name="4 - Εικόνα" descr="Escher_Puddle.jpg"/>
          <p:cNvPicPr>
            <a:picLocks noChangeAspect="1"/>
          </p:cNvPicPr>
          <p:nvPr/>
        </p:nvPicPr>
        <p:blipFill>
          <a:blip r:embed="rId2" cstate="print"/>
          <a:stretch>
            <a:fillRect/>
          </a:stretch>
        </p:blipFill>
        <p:spPr>
          <a:xfrm>
            <a:off x="4499992" y="3589589"/>
            <a:ext cx="4294640" cy="3268411"/>
          </a:xfrm>
          <a:prstGeom prst="rect">
            <a:avLst/>
          </a:prstGeom>
        </p:spPr>
      </p:pic>
      <p:pic>
        <p:nvPicPr>
          <p:cNvPr id="6" name="5 - Εικόνα" descr="pineta-of-calvi-corsica.jpg"/>
          <p:cNvPicPr>
            <a:picLocks noChangeAspect="1"/>
          </p:cNvPicPr>
          <p:nvPr/>
        </p:nvPicPr>
        <p:blipFill>
          <a:blip r:embed="rId3" cstate="print"/>
          <a:stretch>
            <a:fillRect/>
          </a:stretch>
        </p:blipFill>
        <p:spPr>
          <a:xfrm>
            <a:off x="4535770" y="0"/>
            <a:ext cx="4263050" cy="3212976"/>
          </a:xfrm>
          <a:prstGeom prst="rect">
            <a:avLst/>
          </a:prstGeom>
        </p:spPr>
      </p:pic>
      <p:sp>
        <p:nvSpPr>
          <p:cNvPr id="7" name="6 - TextBox"/>
          <p:cNvSpPr txBox="1"/>
          <p:nvPr/>
        </p:nvSpPr>
        <p:spPr>
          <a:xfrm>
            <a:off x="3347864" y="2564904"/>
            <a:ext cx="1080120" cy="276999"/>
          </a:xfrm>
          <a:prstGeom prst="rect">
            <a:avLst/>
          </a:prstGeom>
          <a:noFill/>
        </p:spPr>
        <p:txBody>
          <a:bodyPr wrap="square" rtlCol="0">
            <a:spAutoFit/>
          </a:bodyPr>
          <a:lstStyle/>
          <a:p>
            <a:r>
              <a:rPr lang="en-US" sz="1200" i="1" dirty="0" err="1" smtClean="0">
                <a:solidFill>
                  <a:schemeClr val="accent6">
                    <a:lumMod val="50000"/>
                  </a:schemeClr>
                </a:solidFill>
              </a:rPr>
              <a:t>Pineta</a:t>
            </a:r>
            <a:r>
              <a:rPr lang="en-US" sz="1200" i="1" dirty="0" smtClean="0">
                <a:solidFill>
                  <a:schemeClr val="accent6">
                    <a:lumMod val="50000"/>
                  </a:schemeClr>
                </a:solidFill>
              </a:rPr>
              <a:t> of </a:t>
            </a:r>
            <a:r>
              <a:rPr lang="en-US" sz="1200" i="1" dirty="0" err="1" smtClean="0">
                <a:solidFill>
                  <a:schemeClr val="accent6">
                    <a:lumMod val="50000"/>
                  </a:schemeClr>
                </a:solidFill>
              </a:rPr>
              <a:t>Calvi</a:t>
            </a:r>
            <a:endParaRPr lang="el-GR" sz="1200" i="1" dirty="0">
              <a:solidFill>
                <a:schemeClr val="accent6">
                  <a:lumMod val="50000"/>
                </a:schemeClr>
              </a:solidFill>
            </a:endParaRPr>
          </a:p>
        </p:txBody>
      </p:sp>
      <p:sp>
        <p:nvSpPr>
          <p:cNvPr id="8" name="7 - TextBox"/>
          <p:cNvSpPr txBox="1"/>
          <p:nvPr/>
        </p:nvSpPr>
        <p:spPr>
          <a:xfrm>
            <a:off x="3707904" y="5445224"/>
            <a:ext cx="936104" cy="276999"/>
          </a:xfrm>
          <a:prstGeom prst="rect">
            <a:avLst/>
          </a:prstGeom>
          <a:noFill/>
        </p:spPr>
        <p:txBody>
          <a:bodyPr wrap="square" rtlCol="0">
            <a:spAutoFit/>
          </a:bodyPr>
          <a:lstStyle/>
          <a:p>
            <a:r>
              <a:rPr lang="en-US" sz="1200" i="1" dirty="0" smtClean="0">
                <a:solidFill>
                  <a:schemeClr val="accent6">
                    <a:lumMod val="50000"/>
                  </a:schemeClr>
                </a:solidFill>
              </a:rPr>
              <a:t>Puddle</a:t>
            </a:r>
            <a:endParaRPr lang="el-GR" sz="1200" i="1" dirty="0">
              <a:solidFill>
                <a:schemeClr val="accent6">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0" y="810190"/>
            <a:ext cx="4067943" cy="480131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l-GR" dirty="0" smtClean="0">
                <a:solidFill>
                  <a:schemeClr val="accent2">
                    <a:lumMod val="75000"/>
                  </a:schemeClr>
                </a:solidFill>
              </a:rPr>
              <a:t>Το 1923 στην πανσιόν όπου μένει μετακομίζει η οικογένεια </a:t>
            </a:r>
            <a:r>
              <a:rPr lang="en-US" dirty="0" err="1" smtClean="0">
                <a:solidFill>
                  <a:schemeClr val="accent2">
                    <a:lumMod val="75000"/>
                  </a:schemeClr>
                </a:solidFill>
              </a:rPr>
              <a:t>Umiker</a:t>
            </a:r>
            <a:r>
              <a:rPr lang="el-GR" dirty="0" smtClean="0">
                <a:solidFill>
                  <a:schemeClr val="accent2">
                    <a:lumMod val="75000"/>
                  </a:schemeClr>
                </a:solidFill>
              </a:rPr>
              <a:t> από την Ελβετία. Ο </a:t>
            </a:r>
            <a:r>
              <a:rPr lang="el-GR" dirty="0" err="1" smtClean="0">
                <a:solidFill>
                  <a:schemeClr val="accent2">
                    <a:lumMod val="75000"/>
                  </a:schemeClr>
                </a:solidFill>
              </a:rPr>
              <a:t>Μάουριτς</a:t>
            </a:r>
            <a:r>
              <a:rPr lang="el-GR" dirty="0" smtClean="0">
                <a:solidFill>
                  <a:schemeClr val="accent2">
                    <a:lumMod val="75000"/>
                  </a:schemeClr>
                </a:solidFill>
              </a:rPr>
              <a:t> συνειδητοποιεί ότι έχει ερωτευτεί την κόρη τους, </a:t>
            </a:r>
            <a:r>
              <a:rPr lang="en-US" dirty="0" err="1" smtClean="0">
                <a:solidFill>
                  <a:schemeClr val="accent2">
                    <a:lumMod val="75000"/>
                  </a:schemeClr>
                </a:solidFill>
              </a:rPr>
              <a:t>Jetta</a:t>
            </a:r>
            <a:r>
              <a:rPr lang="el-GR" dirty="0" smtClean="0">
                <a:solidFill>
                  <a:schemeClr val="accent2">
                    <a:lumMod val="75000"/>
                  </a:schemeClr>
                </a:solidFill>
              </a:rPr>
              <a:t>, αλλά αποφασίζει να εκφράσει τα συναισθήματά του τελευταία στιγμή, λίγο πριν η οικογένεια </a:t>
            </a:r>
            <a:r>
              <a:rPr lang="en-US" dirty="0" err="1" smtClean="0">
                <a:solidFill>
                  <a:schemeClr val="accent2">
                    <a:lumMod val="75000"/>
                  </a:schemeClr>
                </a:solidFill>
              </a:rPr>
              <a:t>Umiker</a:t>
            </a:r>
            <a:r>
              <a:rPr lang="el-GR" dirty="0" smtClean="0">
                <a:solidFill>
                  <a:schemeClr val="accent2">
                    <a:lumMod val="75000"/>
                  </a:schemeClr>
                </a:solidFill>
              </a:rPr>
              <a:t> φύγει ξανά για την Ελβετία τον Ιούνιο. Τον Αύγουστο του 1923 κάνει την πρώτη του ατομική έκθεση στη </a:t>
            </a:r>
            <a:r>
              <a:rPr lang="el-GR" dirty="0" err="1" smtClean="0">
                <a:solidFill>
                  <a:schemeClr val="accent2">
                    <a:lumMod val="75000"/>
                  </a:schemeClr>
                </a:solidFill>
              </a:rPr>
              <a:t>Σιέννα</a:t>
            </a:r>
            <a:r>
              <a:rPr lang="el-GR" dirty="0" smtClean="0">
                <a:solidFill>
                  <a:schemeClr val="accent2">
                    <a:lumMod val="75000"/>
                  </a:schemeClr>
                </a:solidFill>
              </a:rPr>
              <a:t>, αλλά δίνει πολύ λίγη σημασία σε αυτό καθώς το μεγαλύτερο τμήμα της προσοχής του είναι στραμμένο στη </a:t>
            </a:r>
            <a:r>
              <a:rPr lang="en-US" dirty="0" err="1" smtClean="0">
                <a:solidFill>
                  <a:schemeClr val="accent2">
                    <a:lumMod val="75000"/>
                  </a:schemeClr>
                </a:solidFill>
              </a:rPr>
              <a:t>Jetta</a:t>
            </a:r>
            <a:r>
              <a:rPr lang="el-GR" dirty="0" smtClean="0">
                <a:solidFill>
                  <a:schemeClr val="accent2">
                    <a:lumMod val="75000"/>
                  </a:schemeClr>
                </a:solidFill>
              </a:rPr>
              <a:t>. Τελικά, την παντρεύεται τον Ιούνιο 1924, ενώ έχει προηγηθεί και δεύτερη ατομική έκθεση στην Ολλανδία το Φεβρουάριο. </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el-GR" b="0" i="0" u="none" strike="noStrike" cap="none" normalizeH="0" baseline="0" dirty="0" smtClean="0">
              <a:ln>
                <a:noFill/>
              </a:ln>
              <a:solidFill>
                <a:schemeClr val="accent2">
                  <a:lumMod val="75000"/>
                </a:schemeClr>
              </a:solidFill>
              <a:effectLst/>
              <a:latin typeface="Arial" pitchFamily="34" charset="0"/>
              <a:cs typeface="Arial" pitchFamily="34" charset="0"/>
            </a:endParaRPr>
          </a:p>
        </p:txBody>
      </p:sp>
      <p:pic>
        <p:nvPicPr>
          <p:cNvPr id="4" name="3 - Εικόνα" descr="Escher_FotoAlbum22-217x300.jpg"/>
          <p:cNvPicPr>
            <a:picLocks noChangeAspect="1"/>
          </p:cNvPicPr>
          <p:nvPr/>
        </p:nvPicPr>
        <p:blipFill>
          <a:blip r:embed="rId2" cstate="print"/>
          <a:stretch>
            <a:fillRect/>
          </a:stretch>
        </p:blipFill>
        <p:spPr>
          <a:xfrm>
            <a:off x="4283968" y="836712"/>
            <a:ext cx="2066925" cy="2857500"/>
          </a:xfrm>
          <a:prstGeom prst="rect">
            <a:avLst/>
          </a:prstGeom>
        </p:spPr>
      </p:pic>
      <p:pic>
        <p:nvPicPr>
          <p:cNvPr id="5" name="4 - Εικόνα" descr="220.jpg"/>
          <p:cNvPicPr>
            <a:picLocks noChangeAspect="1"/>
          </p:cNvPicPr>
          <p:nvPr/>
        </p:nvPicPr>
        <p:blipFill>
          <a:blip r:embed="rId3" cstate="print"/>
          <a:stretch>
            <a:fillRect/>
          </a:stretch>
        </p:blipFill>
        <p:spPr>
          <a:xfrm>
            <a:off x="6572250" y="764704"/>
            <a:ext cx="2571750" cy="4467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0" y="332656"/>
            <a:ext cx="3491880" cy="6186309"/>
          </a:xfrm>
          <a:prstGeom prst="rect">
            <a:avLst/>
          </a:prstGeom>
          <a:noFill/>
        </p:spPr>
        <p:txBody>
          <a:bodyPr wrap="square" rtlCol="0">
            <a:spAutoFit/>
          </a:bodyPr>
          <a:lstStyle/>
          <a:p>
            <a:r>
              <a:rPr lang="el-GR" dirty="0" smtClean="0">
                <a:solidFill>
                  <a:schemeClr val="accent2">
                    <a:lumMod val="75000"/>
                  </a:schemeClr>
                </a:solidFill>
              </a:rPr>
              <a:t>Με την </a:t>
            </a:r>
            <a:r>
              <a:rPr lang="en-US" dirty="0" err="1" smtClean="0">
                <a:solidFill>
                  <a:schemeClr val="accent2">
                    <a:lumMod val="75000"/>
                  </a:schemeClr>
                </a:solidFill>
              </a:rPr>
              <a:t>Jetta</a:t>
            </a:r>
            <a:r>
              <a:rPr lang="el-GR" dirty="0" smtClean="0">
                <a:solidFill>
                  <a:schemeClr val="accent2">
                    <a:lumMod val="75000"/>
                  </a:schemeClr>
                </a:solidFill>
              </a:rPr>
              <a:t> ταξιδεύουν στη Γένοβα, την </a:t>
            </a:r>
            <a:r>
              <a:rPr lang="el-GR" dirty="0" err="1" smtClean="0">
                <a:solidFill>
                  <a:schemeClr val="accent2">
                    <a:lumMod val="75000"/>
                  </a:schemeClr>
                </a:solidFill>
              </a:rPr>
              <a:t>Ανσύ</a:t>
            </a:r>
            <a:r>
              <a:rPr lang="el-GR" dirty="0" smtClean="0">
                <a:solidFill>
                  <a:schemeClr val="accent2">
                    <a:lumMod val="75000"/>
                  </a:schemeClr>
                </a:solidFill>
              </a:rPr>
              <a:t> και τις Βρυξέλλες. Τον Οκτώβρης πήγαν στη Γαλλία και από εκεί πίσω στην Ιταλία. Κατά τη διάρκεια όλων αυτών των ταξιδιών ο Έσσερ είχε τη δυνατότητα να παρατηρήσει σπουδαία αρχιτεκτονικά μνημεία. Μετά τα ταξίδια, αποφασίζουν να μείνουν στη </a:t>
            </a:r>
            <a:r>
              <a:rPr lang="el-GR" dirty="0" err="1" smtClean="0">
                <a:solidFill>
                  <a:schemeClr val="accent2">
                    <a:lumMod val="75000"/>
                  </a:schemeClr>
                </a:solidFill>
              </a:rPr>
              <a:t>Frascati</a:t>
            </a:r>
            <a:r>
              <a:rPr lang="el-GR" dirty="0" smtClean="0">
                <a:solidFill>
                  <a:schemeClr val="accent2">
                    <a:lumMod val="75000"/>
                  </a:schemeClr>
                </a:solidFill>
              </a:rPr>
              <a:t>, μια μικρή πόλη έξω από τη Ρώμη. Το 1926 γεννιέται ο γιος του </a:t>
            </a:r>
            <a:r>
              <a:rPr lang="el-GR" dirty="0" err="1" smtClean="0">
                <a:solidFill>
                  <a:schemeClr val="accent2">
                    <a:lumMod val="75000"/>
                  </a:schemeClr>
                </a:solidFill>
              </a:rPr>
              <a:t>Μάουριτς</a:t>
            </a:r>
            <a:r>
              <a:rPr lang="el-GR" dirty="0" smtClean="0">
                <a:solidFill>
                  <a:schemeClr val="accent2">
                    <a:lumMod val="75000"/>
                  </a:schemeClr>
                </a:solidFill>
              </a:rPr>
              <a:t> </a:t>
            </a:r>
            <a:r>
              <a:rPr lang="el-GR" dirty="0" smtClean="0">
                <a:solidFill>
                  <a:schemeClr val="accent2">
                    <a:lumMod val="75000"/>
                  </a:schemeClr>
                </a:solidFill>
              </a:rPr>
              <a:t>και της </a:t>
            </a:r>
            <a:r>
              <a:rPr lang="en-US" dirty="0" err="1" smtClean="0">
                <a:solidFill>
                  <a:schemeClr val="accent2">
                    <a:lumMod val="75000"/>
                  </a:schemeClr>
                </a:solidFill>
              </a:rPr>
              <a:t>Jetta</a:t>
            </a:r>
            <a:r>
              <a:rPr lang="el-GR" dirty="0" smtClean="0">
                <a:solidFill>
                  <a:schemeClr val="accent2">
                    <a:lumMod val="75000"/>
                  </a:schemeClr>
                </a:solidFill>
              </a:rPr>
              <a:t>, </a:t>
            </a:r>
            <a:r>
              <a:rPr lang="el-GR" dirty="0" smtClean="0">
                <a:solidFill>
                  <a:schemeClr val="accent2">
                    <a:lumMod val="75000"/>
                  </a:schemeClr>
                </a:solidFill>
              </a:rPr>
              <a:t>Τζωρτζ Έσσερ. Φαίνεται ότι ο </a:t>
            </a:r>
            <a:r>
              <a:rPr lang="el-GR" dirty="0" err="1" smtClean="0">
                <a:solidFill>
                  <a:schemeClr val="accent2">
                    <a:lumMod val="75000"/>
                  </a:schemeClr>
                </a:solidFill>
              </a:rPr>
              <a:t>Μάουριτς</a:t>
            </a:r>
            <a:r>
              <a:rPr lang="el-GR" dirty="0" smtClean="0">
                <a:solidFill>
                  <a:schemeClr val="accent2">
                    <a:lumMod val="75000"/>
                  </a:schemeClr>
                </a:solidFill>
              </a:rPr>
              <a:t> είναι πλέον αρκετά διάσημος καθώς στη βάφτιση του Τζωρτζ παρευρίσκονται ο Βασιλιάς Εμμανουήλ αλλά και ο </a:t>
            </a:r>
            <a:r>
              <a:rPr lang="el-GR" dirty="0" err="1" smtClean="0">
                <a:solidFill>
                  <a:schemeClr val="accent2">
                    <a:lumMod val="75000"/>
                  </a:schemeClr>
                </a:solidFill>
              </a:rPr>
              <a:t>Μουσσολίνι</a:t>
            </a:r>
            <a:r>
              <a:rPr lang="el-GR" dirty="0" smtClean="0">
                <a:solidFill>
                  <a:schemeClr val="accent2">
                    <a:lumMod val="75000"/>
                  </a:schemeClr>
                </a:solidFill>
              </a:rPr>
              <a:t>.</a:t>
            </a:r>
          </a:p>
          <a:p>
            <a:r>
              <a:rPr lang="el-GR" dirty="0" smtClean="0">
                <a:solidFill>
                  <a:schemeClr val="accent2">
                    <a:lumMod val="75000"/>
                  </a:schemeClr>
                </a:solidFill>
              </a:rPr>
              <a:t> </a:t>
            </a:r>
          </a:p>
          <a:p>
            <a:r>
              <a:rPr lang="el-GR" dirty="0" smtClean="0">
                <a:solidFill>
                  <a:schemeClr val="accent2">
                    <a:lumMod val="75000"/>
                  </a:schemeClr>
                </a:solidFill>
              </a:rPr>
              <a:t>Ζει πλέον ευτυχισμένος στη Ρώμη με </a:t>
            </a:r>
            <a:r>
              <a:rPr lang="el-GR" dirty="0" smtClean="0">
                <a:solidFill>
                  <a:schemeClr val="accent2">
                    <a:lumMod val="75000"/>
                  </a:schemeClr>
                </a:solidFill>
              </a:rPr>
              <a:t>τ</a:t>
            </a:r>
            <a:r>
              <a:rPr lang="el-GR" dirty="0" smtClean="0">
                <a:solidFill>
                  <a:schemeClr val="accent2">
                    <a:lumMod val="75000"/>
                  </a:schemeClr>
                </a:solidFill>
              </a:rPr>
              <a:t>η </a:t>
            </a:r>
            <a:r>
              <a:rPr lang="el-GR" dirty="0" smtClean="0">
                <a:solidFill>
                  <a:schemeClr val="accent2">
                    <a:lumMod val="75000"/>
                  </a:schemeClr>
                </a:solidFill>
              </a:rPr>
              <a:t>γυναίκα και το παιδί του.</a:t>
            </a:r>
          </a:p>
          <a:p>
            <a:endParaRPr lang="el-GR" dirty="0">
              <a:solidFill>
                <a:schemeClr val="accent2">
                  <a:lumMod val="75000"/>
                </a:schemeClr>
              </a:solidFill>
            </a:endParaRPr>
          </a:p>
        </p:txBody>
      </p:sp>
      <p:pic>
        <p:nvPicPr>
          <p:cNvPr id="4" name="3 - Εικόνα" descr="maurits-and-jetta-newly-married-in-leiden-august-28-1924.jpg"/>
          <p:cNvPicPr>
            <a:picLocks noChangeAspect="1"/>
          </p:cNvPicPr>
          <p:nvPr/>
        </p:nvPicPr>
        <p:blipFill>
          <a:blip r:embed="rId2" cstate="print"/>
          <a:stretch>
            <a:fillRect/>
          </a:stretch>
        </p:blipFill>
        <p:spPr>
          <a:xfrm>
            <a:off x="4788024" y="260648"/>
            <a:ext cx="3645908" cy="2132856"/>
          </a:xfrm>
          <a:prstGeom prst="rect">
            <a:avLst/>
          </a:prstGeom>
        </p:spPr>
      </p:pic>
      <p:pic>
        <p:nvPicPr>
          <p:cNvPr id="5" name="4 - Εικόνα" descr="1927-Escher-main-Cropped-escher1.jpg"/>
          <p:cNvPicPr>
            <a:picLocks noChangeAspect="1"/>
          </p:cNvPicPr>
          <p:nvPr/>
        </p:nvPicPr>
        <p:blipFill>
          <a:blip r:embed="rId3" cstate="print"/>
          <a:stretch>
            <a:fillRect/>
          </a:stretch>
        </p:blipFill>
        <p:spPr>
          <a:xfrm>
            <a:off x="4427984" y="2780928"/>
            <a:ext cx="4406210" cy="35501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TextBox"/>
          <p:cNvSpPr txBox="1"/>
          <p:nvPr/>
        </p:nvSpPr>
        <p:spPr>
          <a:xfrm>
            <a:off x="323528" y="908720"/>
            <a:ext cx="2736304" cy="5078313"/>
          </a:xfrm>
          <a:prstGeom prst="rect">
            <a:avLst/>
          </a:prstGeom>
          <a:noFill/>
        </p:spPr>
        <p:txBody>
          <a:bodyPr wrap="square" rtlCol="0">
            <a:spAutoFit/>
          </a:bodyPr>
          <a:lstStyle/>
          <a:p>
            <a:r>
              <a:rPr lang="el-GR" dirty="0" smtClean="0">
                <a:solidFill>
                  <a:schemeClr val="accent2">
                    <a:lumMod val="75000"/>
                  </a:schemeClr>
                </a:solidFill>
              </a:rPr>
              <a:t>Το τέλος της δεκαετίας του 20’ είναι μια εξαιρετικά παραγωγική περίοδος για τον Έσσερ. Εκθέτει έργα του στην Ολλανδία, και ως το 1929 είναι τόσο διάσημος που κάνει 5 εκθέσεις στην Ολλανδία και την Ελβετία μέσα σε ένα χρόνο. Κατά τη διάρκεια αυτής της περιόδου τα έργα του κατηγοριοποιούνται ως «μηχανικά» και «λογικά». Αυτή η περίοδος περιλαμβάνει κάποια από τα πιο συγκλονιστικά τοπία του Έσσερ.</a:t>
            </a:r>
            <a:endParaRPr lang="el-GR" dirty="0">
              <a:solidFill>
                <a:schemeClr val="accent2">
                  <a:lumMod val="75000"/>
                </a:schemeClr>
              </a:solidFill>
            </a:endParaRPr>
          </a:p>
        </p:txBody>
      </p:sp>
      <p:pic>
        <p:nvPicPr>
          <p:cNvPr id="5" name="4 - Εικόνα" descr="tower-of-babel.jpg"/>
          <p:cNvPicPr>
            <a:picLocks noChangeAspect="1"/>
          </p:cNvPicPr>
          <p:nvPr/>
        </p:nvPicPr>
        <p:blipFill>
          <a:blip r:embed="rId2" cstate="print"/>
          <a:stretch>
            <a:fillRect/>
          </a:stretch>
        </p:blipFill>
        <p:spPr>
          <a:xfrm>
            <a:off x="4759377" y="0"/>
            <a:ext cx="4384623" cy="6858000"/>
          </a:xfrm>
          <a:prstGeom prst="rect">
            <a:avLst/>
          </a:prstGeom>
        </p:spPr>
      </p:pic>
      <p:sp>
        <p:nvSpPr>
          <p:cNvPr id="6" name="5 - TextBox"/>
          <p:cNvSpPr txBox="1"/>
          <p:nvPr/>
        </p:nvSpPr>
        <p:spPr>
          <a:xfrm>
            <a:off x="3995936" y="1700808"/>
            <a:ext cx="1008112" cy="461665"/>
          </a:xfrm>
          <a:prstGeom prst="rect">
            <a:avLst/>
          </a:prstGeom>
          <a:noFill/>
        </p:spPr>
        <p:txBody>
          <a:bodyPr wrap="square" rtlCol="0">
            <a:spAutoFit/>
          </a:bodyPr>
          <a:lstStyle/>
          <a:p>
            <a:r>
              <a:rPr lang="en-US" sz="1200" i="1" dirty="0" smtClean="0">
                <a:solidFill>
                  <a:schemeClr val="accent6">
                    <a:lumMod val="50000"/>
                  </a:schemeClr>
                </a:solidFill>
              </a:rPr>
              <a:t>Tower of Babel</a:t>
            </a:r>
            <a:endParaRPr lang="el-GR" sz="1200" i="1" dirty="0">
              <a:solidFill>
                <a:schemeClr val="accent6">
                  <a:lumMod val="50000"/>
                </a:schemeClr>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TextBox"/>
          <p:cNvSpPr txBox="1"/>
          <p:nvPr/>
        </p:nvSpPr>
        <p:spPr>
          <a:xfrm>
            <a:off x="0" y="0"/>
            <a:ext cx="2808312" cy="6740307"/>
          </a:xfrm>
          <a:prstGeom prst="rect">
            <a:avLst/>
          </a:prstGeom>
          <a:noFill/>
        </p:spPr>
        <p:txBody>
          <a:bodyPr wrap="square" rtlCol="0">
            <a:spAutoFit/>
          </a:bodyPr>
          <a:lstStyle/>
          <a:p>
            <a:r>
              <a:rPr lang="el-GR" sz="1600" dirty="0" smtClean="0"/>
              <a:t> </a:t>
            </a:r>
            <a:r>
              <a:rPr lang="el-GR" sz="1600" dirty="0" smtClean="0">
                <a:solidFill>
                  <a:schemeClr val="accent2">
                    <a:lumMod val="75000"/>
                  </a:schemeClr>
                </a:solidFill>
              </a:rPr>
              <a:t>Το 1934 η εκτύπωση «</a:t>
            </a:r>
            <a:r>
              <a:rPr lang="en-US" sz="1600" dirty="0" err="1" smtClean="0">
                <a:solidFill>
                  <a:schemeClr val="accent2">
                    <a:lumMod val="75000"/>
                  </a:schemeClr>
                </a:solidFill>
              </a:rPr>
              <a:t>Nonza</a:t>
            </a:r>
            <a:r>
              <a:rPr lang="el-GR" sz="1600" dirty="0" smtClean="0">
                <a:solidFill>
                  <a:schemeClr val="accent2">
                    <a:lumMod val="75000"/>
                  </a:schemeClr>
                </a:solidFill>
              </a:rPr>
              <a:t>” τιμάται με το 3</a:t>
            </a:r>
            <a:r>
              <a:rPr lang="el-GR" sz="1600" baseline="30000" dirty="0" smtClean="0">
                <a:solidFill>
                  <a:schemeClr val="accent2">
                    <a:lumMod val="75000"/>
                  </a:schemeClr>
                </a:solidFill>
              </a:rPr>
              <a:t>ο</a:t>
            </a:r>
            <a:r>
              <a:rPr lang="el-GR" sz="1600" dirty="0" smtClean="0">
                <a:solidFill>
                  <a:schemeClr val="accent2">
                    <a:lumMod val="75000"/>
                  </a:schemeClr>
                </a:solidFill>
              </a:rPr>
              <a:t> βραβείο στην έκθεση σύγχρονων εκτυπώσεων στο Ινστιτούτο τεχνών του Σικάγο.</a:t>
            </a:r>
          </a:p>
          <a:p>
            <a:r>
              <a:rPr lang="el-GR" sz="1600" dirty="0" smtClean="0">
                <a:solidFill>
                  <a:schemeClr val="accent2">
                    <a:lumMod val="75000"/>
                  </a:schemeClr>
                </a:solidFill>
              </a:rPr>
              <a:t>Το 1935 η οικογένεια Έσσερ επιστρέφει στο Βορρά. Σημαντικό έργα αυτής της περιόδου είναι ένα εξαιρετικά λεπτομερές πορτραίτο του πατέρα του Έσσερ, που αντίγραφά του δόθηκαν μόνο σε μέλη της οικογένειας.</a:t>
            </a:r>
          </a:p>
          <a:p>
            <a:r>
              <a:rPr lang="el-GR" sz="1600" dirty="0" smtClean="0">
                <a:solidFill>
                  <a:schemeClr val="accent2">
                    <a:lumMod val="75000"/>
                  </a:schemeClr>
                </a:solidFill>
              </a:rPr>
              <a:t>Επίσης, φτιάχνει εκτυπώσεις των πλοίων και λιμένων κατάπλου της ναυτιλιακής εταιρίας </a:t>
            </a:r>
            <a:r>
              <a:rPr lang="en-US" sz="1600" dirty="0" err="1" smtClean="0">
                <a:solidFill>
                  <a:schemeClr val="accent2">
                    <a:lumMod val="75000"/>
                  </a:schemeClr>
                </a:solidFill>
              </a:rPr>
              <a:t>Adria</a:t>
            </a:r>
            <a:r>
              <a:rPr lang="en-US" sz="1600" dirty="0" smtClean="0">
                <a:solidFill>
                  <a:schemeClr val="accent2">
                    <a:lumMod val="75000"/>
                  </a:schemeClr>
                </a:solidFill>
              </a:rPr>
              <a:t> </a:t>
            </a:r>
            <a:r>
              <a:rPr lang="el-GR" sz="1600" dirty="0" smtClean="0">
                <a:solidFill>
                  <a:schemeClr val="accent2">
                    <a:lumMod val="75000"/>
                  </a:schemeClr>
                </a:solidFill>
              </a:rPr>
              <a:t>με αντάλλαγμα δωρεάν ναύλα. Χρησιμοποιεί αυτή τη συμφωνία για να ταξιδέψει ξανά αυτός και η οικογένειά του στην Ιταλία</a:t>
            </a:r>
            <a:r>
              <a:rPr lang="en-US" sz="1600" dirty="0" smtClean="0">
                <a:solidFill>
                  <a:schemeClr val="accent2">
                    <a:lumMod val="75000"/>
                  </a:schemeClr>
                </a:solidFill>
              </a:rPr>
              <a:t>. </a:t>
            </a:r>
            <a:r>
              <a:rPr lang="el-GR" sz="1600" dirty="0" smtClean="0">
                <a:solidFill>
                  <a:schemeClr val="accent2">
                    <a:lumMod val="75000"/>
                  </a:schemeClr>
                </a:solidFill>
              </a:rPr>
              <a:t>Μένει  έκπληκτος που η εταιρία δέχεται την προσφορά του. Όταν βρίσκονται στην Ισπανία δε χάνει την ευκαιρία να </a:t>
            </a:r>
            <a:r>
              <a:rPr lang="el-GR" sz="1600" dirty="0" err="1" smtClean="0">
                <a:solidFill>
                  <a:schemeClr val="accent2">
                    <a:lumMod val="75000"/>
                  </a:schemeClr>
                </a:solidFill>
              </a:rPr>
              <a:t>ξαναεπισκεφθεί</a:t>
            </a:r>
            <a:r>
              <a:rPr lang="el-GR" sz="1600" dirty="0" smtClean="0">
                <a:solidFill>
                  <a:schemeClr val="accent2">
                    <a:lumMod val="75000"/>
                  </a:schemeClr>
                </a:solidFill>
              </a:rPr>
              <a:t> την Αλάμπρα. </a:t>
            </a:r>
            <a:endParaRPr lang="el-GR" sz="1600" dirty="0">
              <a:solidFill>
                <a:schemeClr val="accent2">
                  <a:lumMod val="75000"/>
                </a:schemeClr>
              </a:solidFill>
            </a:endParaRPr>
          </a:p>
        </p:txBody>
      </p:sp>
      <p:pic>
        <p:nvPicPr>
          <p:cNvPr id="6" name="5 - Εικόνα" descr="nonza-corsica.jpg"/>
          <p:cNvPicPr>
            <a:picLocks noChangeAspect="1"/>
          </p:cNvPicPr>
          <p:nvPr/>
        </p:nvPicPr>
        <p:blipFill>
          <a:blip r:embed="rId2" cstate="print"/>
          <a:stretch>
            <a:fillRect/>
          </a:stretch>
        </p:blipFill>
        <p:spPr>
          <a:xfrm>
            <a:off x="4355976" y="260648"/>
            <a:ext cx="4392488" cy="5815599"/>
          </a:xfrm>
          <a:prstGeom prst="rect">
            <a:avLst/>
          </a:prstGeom>
        </p:spPr>
      </p:pic>
      <p:sp>
        <p:nvSpPr>
          <p:cNvPr id="7" name="6 - TextBox"/>
          <p:cNvSpPr txBox="1"/>
          <p:nvPr/>
        </p:nvSpPr>
        <p:spPr>
          <a:xfrm>
            <a:off x="4355976" y="6165304"/>
            <a:ext cx="1368152" cy="276999"/>
          </a:xfrm>
          <a:prstGeom prst="rect">
            <a:avLst/>
          </a:prstGeom>
          <a:noFill/>
        </p:spPr>
        <p:txBody>
          <a:bodyPr wrap="square" rtlCol="0">
            <a:spAutoFit/>
          </a:bodyPr>
          <a:lstStyle/>
          <a:p>
            <a:r>
              <a:rPr lang="en-US" sz="1200" i="1" dirty="0" err="1" smtClean="0">
                <a:solidFill>
                  <a:schemeClr val="accent6">
                    <a:lumMod val="50000"/>
                  </a:schemeClr>
                </a:solidFill>
              </a:rPr>
              <a:t>Nonza</a:t>
            </a:r>
            <a:endParaRPr lang="el-GR" sz="1200" i="1" dirty="0">
              <a:solidFill>
                <a:schemeClr val="accent6">
                  <a:lumMod val="50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179512" y="116632"/>
            <a:ext cx="2880320" cy="7017306"/>
          </a:xfrm>
          <a:prstGeom prst="rect">
            <a:avLst/>
          </a:prstGeom>
          <a:noFill/>
        </p:spPr>
        <p:txBody>
          <a:bodyPr wrap="square" rtlCol="0">
            <a:spAutoFit/>
          </a:bodyPr>
          <a:lstStyle/>
          <a:p>
            <a:r>
              <a:rPr lang="el-GR" dirty="0" smtClean="0">
                <a:solidFill>
                  <a:schemeClr val="accent2">
                    <a:lumMod val="75000"/>
                  </a:schemeClr>
                </a:solidFill>
              </a:rPr>
              <a:t>Το 1936 </a:t>
            </a:r>
            <a:r>
              <a:rPr lang="en-US" dirty="0" smtClean="0">
                <a:solidFill>
                  <a:schemeClr val="accent2">
                    <a:lumMod val="75000"/>
                  </a:schemeClr>
                </a:solidFill>
              </a:rPr>
              <a:t>o</a:t>
            </a:r>
            <a:r>
              <a:rPr lang="el-GR" dirty="0" smtClean="0">
                <a:solidFill>
                  <a:schemeClr val="accent2">
                    <a:lumMod val="75000"/>
                  </a:schemeClr>
                </a:solidFill>
              </a:rPr>
              <a:t> Έσσερ </a:t>
            </a:r>
            <a:r>
              <a:rPr lang="el-GR" dirty="0" err="1" smtClean="0">
                <a:solidFill>
                  <a:schemeClr val="accent2">
                    <a:lumMod val="75000"/>
                  </a:schemeClr>
                </a:solidFill>
              </a:rPr>
              <a:t>φιάχνει</a:t>
            </a:r>
            <a:r>
              <a:rPr lang="el-GR" dirty="0" smtClean="0">
                <a:solidFill>
                  <a:schemeClr val="accent2">
                    <a:lumMod val="75000"/>
                  </a:schemeClr>
                </a:solidFill>
              </a:rPr>
              <a:t> την πρώτη εκτύπωση αδύνατης πραγματικότητας, με τον τίτλο «</a:t>
            </a:r>
            <a:r>
              <a:rPr lang="en-US" dirty="0" smtClean="0">
                <a:solidFill>
                  <a:schemeClr val="accent2">
                    <a:lumMod val="75000"/>
                  </a:schemeClr>
                </a:solidFill>
              </a:rPr>
              <a:t>Still life with street</a:t>
            </a:r>
            <a:r>
              <a:rPr lang="el-GR" dirty="0" smtClean="0">
                <a:solidFill>
                  <a:schemeClr val="accent2">
                    <a:lumMod val="75000"/>
                  </a:schemeClr>
                </a:solidFill>
              </a:rPr>
              <a:t>”. Αρχίζει να δίνει περισσότερη σημασία στην καλλιτεχνική έκφραση από εικόνες του μυαλού του και λιγότερο στην παρατήρηση υπαρκτών εικόνων. Ο ίδιος αποδίδει αυτή τη στροφή στην απουσία ενδιαφέροντος για το περιβάλλον γύρω του, μιας και έχει επιστρέψει στο Βορρά  λόγω της ανόδου του Μουσολίνι στην Ιταλία. Δεν τον συγκινούν ούτε τα τοπία ούτε η αρχιτεκτονική. Αυτό, σε συνδυασμό με τον πόλεμο που ερχόταν τον έκαναν να στραφεί </a:t>
            </a:r>
            <a:r>
              <a:rPr lang="el-GR" dirty="0" err="1" smtClean="0">
                <a:solidFill>
                  <a:schemeClr val="accent2">
                    <a:lumMod val="75000"/>
                  </a:schemeClr>
                </a:solidFill>
              </a:rPr>
              <a:t>περισσόερο</a:t>
            </a:r>
            <a:r>
              <a:rPr lang="el-GR" dirty="0" smtClean="0">
                <a:solidFill>
                  <a:schemeClr val="accent2">
                    <a:lumMod val="75000"/>
                  </a:schemeClr>
                </a:solidFill>
              </a:rPr>
              <a:t> στον εαυτό του για να </a:t>
            </a:r>
            <a:r>
              <a:rPr lang="el-GR" dirty="0" err="1" smtClean="0">
                <a:solidFill>
                  <a:schemeClr val="accent2">
                    <a:lumMod val="75000"/>
                  </a:schemeClr>
                </a:solidFill>
              </a:rPr>
              <a:t>ανζητήσει</a:t>
            </a:r>
            <a:r>
              <a:rPr lang="el-GR" dirty="0" smtClean="0">
                <a:solidFill>
                  <a:schemeClr val="accent2">
                    <a:lumMod val="75000"/>
                  </a:schemeClr>
                </a:solidFill>
              </a:rPr>
              <a:t> έμπνευση.</a:t>
            </a:r>
          </a:p>
          <a:p>
            <a:endParaRPr lang="el-GR" dirty="0" smtClean="0"/>
          </a:p>
        </p:txBody>
      </p:sp>
      <p:pic>
        <p:nvPicPr>
          <p:cNvPr id="4" name="3 - Εικόνα" descr="street.jpg"/>
          <p:cNvPicPr>
            <a:picLocks noChangeAspect="1"/>
          </p:cNvPicPr>
          <p:nvPr/>
        </p:nvPicPr>
        <p:blipFill>
          <a:blip r:embed="rId2" cstate="print"/>
          <a:stretch>
            <a:fillRect/>
          </a:stretch>
        </p:blipFill>
        <p:spPr>
          <a:xfrm>
            <a:off x="4932040" y="116632"/>
            <a:ext cx="4065508" cy="4040099"/>
          </a:xfrm>
          <a:prstGeom prst="rect">
            <a:avLst/>
          </a:prstGeom>
        </p:spPr>
      </p:pic>
      <p:sp>
        <p:nvSpPr>
          <p:cNvPr id="6" name="5 - TextBox"/>
          <p:cNvSpPr txBox="1"/>
          <p:nvPr/>
        </p:nvSpPr>
        <p:spPr>
          <a:xfrm>
            <a:off x="3635896" y="260648"/>
            <a:ext cx="3312368" cy="276999"/>
          </a:xfrm>
          <a:prstGeom prst="rect">
            <a:avLst/>
          </a:prstGeom>
          <a:noFill/>
        </p:spPr>
        <p:txBody>
          <a:bodyPr wrap="square" rtlCol="0">
            <a:spAutoFit/>
          </a:bodyPr>
          <a:lstStyle/>
          <a:p>
            <a:r>
              <a:rPr lang="el-GR" sz="1200" i="1" dirty="0" smtClean="0">
                <a:solidFill>
                  <a:schemeClr val="accent6">
                    <a:lumMod val="50000"/>
                  </a:schemeClr>
                </a:solidFill>
              </a:rPr>
              <a:t> </a:t>
            </a:r>
            <a:r>
              <a:rPr lang="en-US" sz="1200" i="1" dirty="0" smtClean="0">
                <a:solidFill>
                  <a:schemeClr val="accent6">
                    <a:lumMod val="50000"/>
                  </a:schemeClr>
                </a:solidFill>
              </a:rPr>
              <a:t>Still life with Street</a:t>
            </a:r>
            <a:endParaRPr lang="el-GR" sz="1200" i="1" dirty="0">
              <a:solidFill>
                <a:schemeClr val="accent6">
                  <a:lumMod val="50000"/>
                </a:schemeClr>
              </a:solidFill>
            </a:endParaRPr>
          </a:p>
        </p:txBody>
      </p:sp>
      <p:sp>
        <p:nvSpPr>
          <p:cNvPr id="7" name="6 - TextBox"/>
          <p:cNvSpPr txBox="1"/>
          <p:nvPr/>
        </p:nvSpPr>
        <p:spPr>
          <a:xfrm>
            <a:off x="3491880" y="4581128"/>
            <a:ext cx="5472608" cy="1200329"/>
          </a:xfrm>
          <a:prstGeom prst="rect">
            <a:avLst/>
          </a:prstGeom>
          <a:noFill/>
        </p:spPr>
        <p:txBody>
          <a:bodyPr wrap="square" rtlCol="0">
            <a:spAutoFit/>
          </a:bodyPr>
          <a:lstStyle/>
          <a:p>
            <a:r>
              <a:rPr lang="el-GR" sz="1200" dirty="0" smtClean="0">
                <a:solidFill>
                  <a:schemeClr val="accent6">
                    <a:lumMod val="50000"/>
                  </a:schemeClr>
                </a:solidFill>
              </a:rPr>
              <a:t>«Το γεγονός</a:t>
            </a:r>
            <a:r>
              <a:rPr lang="en-US" sz="1200" dirty="0" smtClean="0">
                <a:solidFill>
                  <a:schemeClr val="accent6">
                    <a:lumMod val="50000"/>
                  </a:schemeClr>
                </a:solidFill>
              </a:rPr>
              <a:t> </a:t>
            </a:r>
            <a:r>
              <a:rPr lang="el-GR" sz="1200" dirty="0" smtClean="0">
                <a:solidFill>
                  <a:schemeClr val="accent6">
                    <a:lumMod val="50000"/>
                  </a:schemeClr>
                </a:solidFill>
              </a:rPr>
              <a:t> ότι από το 1938 και μετά, Συγκεντρώθηκα περισσότερο στην ερμηνεία </a:t>
            </a:r>
            <a:r>
              <a:rPr lang="el-GR" sz="1200" dirty="0" err="1" smtClean="0">
                <a:solidFill>
                  <a:schemeClr val="accent6">
                    <a:lumMod val="50000"/>
                  </a:schemeClr>
                </a:solidFill>
              </a:rPr>
              <a:t>προσπωπικών</a:t>
            </a:r>
            <a:r>
              <a:rPr lang="el-GR" sz="1200" dirty="0" smtClean="0">
                <a:solidFill>
                  <a:schemeClr val="accent6">
                    <a:lumMod val="50000"/>
                  </a:schemeClr>
                </a:solidFill>
              </a:rPr>
              <a:t> ιδεών ήταν εν μέρει αποτέλεσμα της αναχώρησής μου από την Ιταλία. Στην Ελβετία το Βέλγιο την Ολλανδία, όπου εγκαταστάθηκα επιτυχώς, Βρήκα τα τοπία και την </a:t>
            </a:r>
            <a:r>
              <a:rPr lang="el-GR" sz="1200" dirty="0" err="1" smtClean="0">
                <a:solidFill>
                  <a:schemeClr val="accent6">
                    <a:lumMod val="50000"/>
                  </a:schemeClr>
                </a:solidFill>
              </a:rPr>
              <a:t>αρχιεκτονική</a:t>
            </a:r>
            <a:r>
              <a:rPr lang="el-GR" sz="1200" dirty="0" smtClean="0">
                <a:solidFill>
                  <a:schemeClr val="accent6">
                    <a:lumMod val="50000"/>
                  </a:schemeClr>
                </a:solidFill>
              </a:rPr>
              <a:t> λιγότερο ελκυστική από  ότι στην Νότια Ιταλία. Έτσι υποχρεώθηκα να αποτραβηχτώ από την απεικόνιση  του άμεσου και πραγματικού περιβάλλοντός μου»</a:t>
            </a:r>
            <a:endParaRPr lang="el-GR" sz="1200" dirty="0">
              <a:solidFill>
                <a:schemeClr val="accent6">
                  <a:lumMod val="50000"/>
                </a:schemeClr>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611560" y="548680"/>
            <a:ext cx="3528392" cy="5909310"/>
          </a:xfrm>
          <a:prstGeom prst="rect">
            <a:avLst/>
          </a:prstGeom>
          <a:noFill/>
        </p:spPr>
        <p:txBody>
          <a:bodyPr wrap="square" rtlCol="0">
            <a:spAutoFit/>
          </a:bodyPr>
          <a:lstStyle/>
          <a:p>
            <a:r>
              <a:rPr lang="el-GR" dirty="0" smtClean="0">
                <a:solidFill>
                  <a:schemeClr val="accent2">
                    <a:lumMod val="75000"/>
                  </a:schemeClr>
                </a:solidFill>
              </a:rPr>
              <a:t>Το Μάιο του 1940 οι Ναζί εισβάλλουν στην Ολλανδία. Μάλιστα, λόγω της εισβολής δεν καταφέρνει να παρευρεθεί στην κηδεία της μητέρας του που πεθαίνει στα τέλη του ίδιου μήνα (ο πατέρας του έχει ήδη πεθάνει, ένα χρόνο πριν). Θύμα των διώξεων των Ναζί εναντίον των Εβραίων είναι και ο τέως καθηγητής του Έσσερ </a:t>
            </a:r>
            <a:r>
              <a:rPr lang="en-US" dirty="0" smtClean="0">
                <a:solidFill>
                  <a:schemeClr val="accent2">
                    <a:lumMod val="75000"/>
                  </a:schemeClr>
                </a:solidFill>
              </a:rPr>
              <a:t>Samuel de </a:t>
            </a:r>
            <a:r>
              <a:rPr lang="en-US" dirty="0" err="1" smtClean="0">
                <a:solidFill>
                  <a:schemeClr val="accent2">
                    <a:lumMod val="75000"/>
                  </a:schemeClr>
                </a:solidFill>
              </a:rPr>
              <a:t>Mesquita</a:t>
            </a:r>
            <a:r>
              <a:rPr lang="el-GR" dirty="0" smtClean="0">
                <a:solidFill>
                  <a:schemeClr val="accent2">
                    <a:lumMod val="75000"/>
                  </a:schemeClr>
                </a:solidFill>
              </a:rPr>
              <a:t>. </a:t>
            </a:r>
            <a:r>
              <a:rPr lang="el-GR" dirty="0" smtClean="0">
                <a:solidFill>
                  <a:schemeClr val="accent2">
                    <a:lumMod val="75000"/>
                  </a:schemeClr>
                </a:solidFill>
              </a:rPr>
              <a:t>Συνελήφθη </a:t>
            </a:r>
            <a:r>
              <a:rPr lang="el-GR" dirty="0" smtClean="0">
                <a:solidFill>
                  <a:schemeClr val="accent2">
                    <a:lumMod val="75000"/>
                  </a:schemeClr>
                </a:solidFill>
              </a:rPr>
              <a:t>για να εκτελεστεί το 1944.  Μετά τον πόλεμο, ο Έσσερ οργανώνει μια έκθεση μνήμης στο  </a:t>
            </a:r>
            <a:r>
              <a:rPr lang="en-US" dirty="0" err="1" smtClean="0">
                <a:solidFill>
                  <a:schemeClr val="accent2">
                    <a:lumMod val="75000"/>
                  </a:schemeClr>
                </a:solidFill>
              </a:rPr>
              <a:t>Stedelijk</a:t>
            </a:r>
            <a:r>
              <a:rPr lang="el-GR" dirty="0" smtClean="0">
                <a:solidFill>
                  <a:schemeClr val="accent2">
                    <a:lumMod val="75000"/>
                  </a:schemeClr>
                </a:solidFill>
              </a:rPr>
              <a:t>.</a:t>
            </a:r>
          </a:p>
          <a:p>
            <a:r>
              <a:rPr lang="el-GR" dirty="0" smtClean="0">
                <a:solidFill>
                  <a:schemeClr val="accent2">
                    <a:lumMod val="75000"/>
                  </a:schemeClr>
                </a:solidFill>
              </a:rPr>
              <a:t>συμμετάσχει σε μια έκθεση καλλιτεχνών που αρνήθηκαν να συνεργαστούν με τη ναζιστική μηχανή. </a:t>
            </a:r>
          </a:p>
          <a:p>
            <a:endParaRPr lang="el-GR" dirty="0" smtClean="0"/>
          </a:p>
          <a:p>
            <a:endParaRPr lang="el-GR" dirty="0"/>
          </a:p>
        </p:txBody>
      </p:sp>
      <p:pic>
        <p:nvPicPr>
          <p:cNvPr id="4" name="3 - Εικόνα" descr="de Mesquita self-portrait (2).jpg"/>
          <p:cNvPicPr>
            <a:picLocks noChangeAspect="1"/>
          </p:cNvPicPr>
          <p:nvPr/>
        </p:nvPicPr>
        <p:blipFill>
          <a:blip r:embed="rId2" cstate="print"/>
          <a:stretch>
            <a:fillRect/>
          </a:stretch>
        </p:blipFill>
        <p:spPr>
          <a:xfrm>
            <a:off x="5796136" y="260648"/>
            <a:ext cx="2769096" cy="35859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251520" y="764704"/>
            <a:ext cx="2952328" cy="1754326"/>
          </a:xfrm>
          <a:prstGeom prst="rect">
            <a:avLst/>
          </a:prstGeom>
          <a:noFill/>
        </p:spPr>
        <p:txBody>
          <a:bodyPr wrap="square" rtlCol="0">
            <a:spAutoFit/>
          </a:bodyPr>
          <a:lstStyle/>
          <a:p>
            <a:r>
              <a:rPr lang="en-US" dirty="0" smtClean="0"/>
              <a:t> </a:t>
            </a:r>
            <a:r>
              <a:rPr lang="en-US" dirty="0" smtClean="0">
                <a:solidFill>
                  <a:schemeClr val="accent2">
                    <a:lumMod val="75000"/>
                  </a:schemeClr>
                </a:solidFill>
              </a:rPr>
              <a:t>To</a:t>
            </a:r>
            <a:r>
              <a:rPr lang="el-GR" dirty="0" smtClean="0">
                <a:solidFill>
                  <a:schemeClr val="accent2">
                    <a:lumMod val="75000"/>
                  </a:schemeClr>
                </a:solidFill>
              </a:rPr>
              <a:t> 1946 </a:t>
            </a:r>
            <a:r>
              <a:rPr lang="en-US" dirty="0" smtClean="0">
                <a:solidFill>
                  <a:schemeClr val="accent2">
                    <a:lumMod val="75000"/>
                  </a:schemeClr>
                </a:solidFill>
              </a:rPr>
              <a:t>o </a:t>
            </a:r>
            <a:r>
              <a:rPr lang="el-GR" dirty="0" smtClean="0">
                <a:solidFill>
                  <a:schemeClr val="accent2">
                    <a:lumMod val="75000"/>
                  </a:schemeClr>
                </a:solidFill>
              </a:rPr>
              <a:t>Έσσερ αρχίζει να ασχολείται με τη χαλκογραφία. Η διασημότερη χαλκογραφία του είναι το </a:t>
            </a:r>
            <a:r>
              <a:rPr lang="en-US" dirty="0" smtClean="0">
                <a:solidFill>
                  <a:schemeClr val="accent2">
                    <a:lumMod val="75000"/>
                  </a:schemeClr>
                </a:solidFill>
              </a:rPr>
              <a:t>Dewdrop</a:t>
            </a:r>
            <a:r>
              <a:rPr lang="el-GR" dirty="0" smtClean="0">
                <a:solidFill>
                  <a:schemeClr val="accent2">
                    <a:lumMod val="75000"/>
                  </a:schemeClr>
                </a:solidFill>
              </a:rPr>
              <a:t> (1948)</a:t>
            </a:r>
          </a:p>
          <a:p>
            <a:endParaRPr lang="el-GR" dirty="0"/>
          </a:p>
        </p:txBody>
      </p:sp>
      <p:pic>
        <p:nvPicPr>
          <p:cNvPr id="3" name="2 - Εικόνα" descr="LW356-MC-Escher-Dewdrop-1948.jpg"/>
          <p:cNvPicPr>
            <a:picLocks noChangeAspect="1"/>
          </p:cNvPicPr>
          <p:nvPr/>
        </p:nvPicPr>
        <p:blipFill>
          <a:blip r:embed="rId2" cstate="print"/>
          <a:stretch>
            <a:fillRect/>
          </a:stretch>
        </p:blipFill>
        <p:spPr>
          <a:xfrm>
            <a:off x="3563888" y="404664"/>
            <a:ext cx="5276401" cy="38884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Τίτλος"/>
          <p:cNvSpPr>
            <a:spLocks noGrp="1"/>
          </p:cNvSpPr>
          <p:nvPr>
            <p:ph type="title" idx="4294967295"/>
          </p:nvPr>
        </p:nvSpPr>
        <p:spPr>
          <a:xfrm>
            <a:off x="0" y="274638"/>
            <a:ext cx="8229600" cy="1143000"/>
          </a:xfrm>
        </p:spPr>
        <p:txBody>
          <a:bodyPr>
            <a:normAutofit fontScale="90000"/>
          </a:bodyPr>
          <a:lstStyle/>
          <a:p>
            <a:r>
              <a:rPr lang="en-US" dirty="0"/>
              <a:t>MAURITS CORNELLIS ESCHER</a:t>
            </a:r>
            <a:r>
              <a:rPr lang="el-GR" dirty="0"/>
              <a:t/>
            </a:r>
            <a:br>
              <a:rPr lang="el-GR" dirty="0"/>
            </a:br>
            <a:endParaRPr lang="el-GR" dirty="0"/>
          </a:p>
        </p:txBody>
      </p:sp>
      <p:sp>
        <p:nvSpPr>
          <p:cNvPr id="3" name="2 - Θέση περιεχομένου"/>
          <p:cNvSpPr>
            <a:spLocks noGrp="1"/>
          </p:cNvSpPr>
          <p:nvPr>
            <p:ph idx="4294967295"/>
          </p:nvPr>
        </p:nvSpPr>
        <p:spPr>
          <a:xfrm>
            <a:off x="683568" y="1412776"/>
            <a:ext cx="7787258" cy="4968552"/>
          </a:xfrm>
        </p:spPr>
        <p:txBody>
          <a:bodyPr>
            <a:normAutofit fontScale="70000" lnSpcReduction="20000"/>
          </a:bodyPr>
          <a:lstStyle/>
          <a:p>
            <a:r>
              <a:rPr lang="el-GR" dirty="0" smtClean="0">
                <a:solidFill>
                  <a:schemeClr val="accent2"/>
                </a:solidFill>
              </a:rPr>
              <a:t>Γεννιέται το 1898 στο </a:t>
            </a:r>
            <a:r>
              <a:rPr lang="el-GR" dirty="0" err="1" smtClean="0">
                <a:solidFill>
                  <a:schemeClr val="accent2"/>
                </a:solidFill>
              </a:rPr>
              <a:t>Λέουβαρνεν</a:t>
            </a:r>
            <a:r>
              <a:rPr lang="el-GR" dirty="0" smtClean="0">
                <a:solidFill>
                  <a:schemeClr val="accent2"/>
                </a:solidFill>
              </a:rPr>
              <a:t> της </a:t>
            </a:r>
            <a:r>
              <a:rPr lang="el-GR" dirty="0" err="1" smtClean="0">
                <a:solidFill>
                  <a:schemeClr val="accent2"/>
                </a:solidFill>
              </a:rPr>
              <a:t>Φριζίας</a:t>
            </a:r>
            <a:r>
              <a:rPr lang="el-GR" dirty="0" smtClean="0">
                <a:solidFill>
                  <a:schemeClr val="accent2"/>
                </a:solidFill>
              </a:rPr>
              <a:t>, στην Ολλανδία και είναι αριστερόχειρας</a:t>
            </a:r>
          </a:p>
          <a:p>
            <a:r>
              <a:rPr lang="el-GR" dirty="0" smtClean="0">
                <a:solidFill>
                  <a:schemeClr val="accent2"/>
                </a:solidFill>
              </a:rPr>
              <a:t>εικαστικός- ασχολείται κυρίως με τη χαρακτική</a:t>
            </a:r>
          </a:p>
          <a:p>
            <a:r>
              <a:rPr lang="el-GR" dirty="0" smtClean="0">
                <a:solidFill>
                  <a:schemeClr val="accent2"/>
                </a:solidFill>
              </a:rPr>
              <a:t>Κατά τη διάρκεια της ζωής του </a:t>
            </a:r>
            <a:r>
              <a:rPr lang="el-GR" dirty="0" smtClean="0">
                <a:solidFill>
                  <a:schemeClr val="accent2"/>
                </a:solidFill>
              </a:rPr>
              <a:t>έχει κάνει</a:t>
            </a:r>
            <a:r>
              <a:rPr lang="en-US" dirty="0" smtClean="0">
                <a:solidFill>
                  <a:schemeClr val="accent2"/>
                </a:solidFill>
              </a:rPr>
              <a:t> </a:t>
            </a:r>
            <a:r>
              <a:rPr lang="el-GR" dirty="0" smtClean="0">
                <a:solidFill>
                  <a:schemeClr val="accent2"/>
                </a:solidFill>
              </a:rPr>
              <a:t>τουλάχιστον </a:t>
            </a:r>
            <a:r>
              <a:rPr lang="el-GR" dirty="0" smtClean="0">
                <a:solidFill>
                  <a:schemeClr val="accent2"/>
                </a:solidFill>
              </a:rPr>
              <a:t>488 λιθογραφίες και ξυλογραφίες και πάνω από 2000 σχέδια και σκίτσα. Επίσης, </a:t>
            </a:r>
            <a:r>
              <a:rPr lang="el-GR" dirty="0" err="1" smtClean="0">
                <a:solidFill>
                  <a:schemeClr val="accent2"/>
                </a:solidFill>
              </a:rPr>
              <a:t>σόζωνται</a:t>
            </a:r>
            <a:r>
              <a:rPr lang="el-GR" dirty="0" smtClean="0">
                <a:solidFill>
                  <a:schemeClr val="accent2"/>
                </a:solidFill>
              </a:rPr>
              <a:t> </a:t>
            </a:r>
            <a:r>
              <a:rPr lang="el-GR" dirty="0" smtClean="0">
                <a:solidFill>
                  <a:schemeClr val="accent2"/>
                </a:solidFill>
              </a:rPr>
              <a:t>μοντέλα και </a:t>
            </a:r>
            <a:r>
              <a:rPr lang="el-GR" dirty="0" smtClean="0">
                <a:solidFill>
                  <a:schemeClr val="accent2"/>
                </a:solidFill>
              </a:rPr>
              <a:t>φιγούρες για τα μελλοντικά του έργα από ξύλο, σύρμα ή πηλό</a:t>
            </a:r>
          </a:p>
          <a:p>
            <a:r>
              <a:rPr lang="el-GR" dirty="0" smtClean="0">
                <a:solidFill>
                  <a:schemeClr val="accent2"/>
                </a:solidFill>
              </a:rPr>
              <a:t>Ακόμη έχει ασχοληθεί με την εικονογράφηση, τη διακόσμηση ταπετσαριών και γραμματοσήμων καθώς και με τοιχογραφίες.</a:t>
            </a:r>
          </a:p>
          <a:p>
            <a:pPr algn="r"/>
            <a:endParaRPr lang="el-GR" sz="1900" dirty="0" smtClean="0"/>
          </a:p>
          <a:p>
            <a:pPr algn="r">
              <a:buNone/>
            </a:pPr>
            <a:r>
              <a:rPr lang="el-GR" sz="1900" i="1" dirty="0" smtClean="0">
                <a:solidFill>
                  <a:schemeClr val="accent6">
                    <a:lumMod val="50000"/>
                  </a:schemeClr>
                </a:solidFill>
              </a:rPr>
              <a:t>                                                                          </a:t>
            </a:r>
            <a:r>
              <a:rPr lang="el-GR" sz="1900" i="1" dirty="0" smtClean="0">
                <a:solidFill>
                  <a:schemeClr val="accent6">
                    <a:lumMod val="50000"/>
                  </a:schemeClr>
                </a:solidFill>
                <a:latin typeface="Georgia" pitchFamily="18" charset="0"/>
                <a:ea typeface="Batang" pitchFamily="18" charset="-127"/>
              </a:rPr>
              <a:t>«…και την επόμενη μέρα συνεχίζω ξανά, σαν η  ζωή μου να εξαρτάται από αυτό και τρομοκρατούμαι</a:t>
            </a:r>
          </a:p>
          <a:p>
            <a:pPr algn="r">
              <a:buNone/>
            </a:pPr>
            <a:r>
              <a:rPr lang="el-GR" sz="1900" i="1" dirty="0" smtClean="0">
                <a:solidFill>
                  <a:schemeClr val="accent6">
                    <a:lumMod val="50000"/>
                  </a:schemeClr>
                </a:solidFill>
                <a:latin typeface="Georgia" pitchFamily="18" charset="0"/>
                <a:ea typeface="Batang" pitchFamily="18" charset="-127"/>
              </a:rPr>
              <a:t> για </a:t>
            </a:r>
            <a:r>
              <a:rPr lang="el-GR" sz="1900" i="1" dirty="0" err="1" smtClean="0">
                <a:solidFill>
                  <a:schemeClr val="accent6">
                    <a:lumMod val="50000"/>
                  </a:schemeClr>
                </a:solidFill>
                <a:latin typeface="Georgia" pitchFamily="18" charset="0"/>
                <a:ea typeface="Batang" pitchFamily="18" charset="-127"/>
              </a:rPr>
              <a:t>παράδειγμα,ότι</a:t>
            </a:r>
            <a:r>
              <a:rPr lang="el-GR" sz="1900" i="1" dirty="0" smtClean="0">
                <a:solidFill>
                  <a:schemeClr val="accent6">
                    <a:lumMod val="50000"/>
                  </a:schemeClr>
                </a:solidFill>
                <a:latin typeface="Georgia" pitchFamily="18" charset="0"/>
                <a:ea typeface="Batang" pitchFamily="18" charset="-127"/>
              </a:rPr>
              <a:t> θα πεθάνω πριν προλάβω να </a:t>
            </a:r>
          </a:p>
          <a:p>
            <a:pPr algn="r">
              <a:buNone/>
            </a:pPr>
            <a:r>
              <a:rPr lang="el-GR" sz="1900" i="1" dirty="0" smtClean="0">
                <a:solidFill>
                  <a:schemeClr val="accent6">
                    <a:lumMod val="50000"/>
                  </a:schemeClr>
                </a:solidFill>
                <a:latin typeface="Georgia" pitchFamily="18" charset="0"/>
                <a:ea typeface="Batang" pitchFamily="18" charset="-127"/>
              </a:rPr>
              <a:t>ολοκληρώσω αυτό το τελευταίο λεγόμενο αριστούργημα.»</a:t>
            </a:r>
          </a:p>
          <a:p>
            <a:pPr algn="r">
              <a:buNone/>
            </a:pPr>
            <a:r>
              <a:rPr lang="el-GR" sz="1900" i="1" dirty="0" smtClean="0">
                <a:solidFill>
                  <a:schemeClr val="accent6">
                    <a:lumMod val="50000"/>
                  </a:schemeClr>
                </a:solidFill>
                <a:latin typeface="Georgia" pitchFamily="18" charset="0"/>
                <a:ea typeface="Batang" pitchFamily="18" charset="-127"/>
              </a:rPr>
              <a:t>(γράμμα στο γιο του Άρθουρ, 24 Μαρτίου του 1956)</a:t>
            </a:r>
          </a:p>
          <a:p>
            <a:pPr>
              <a:buNone/>
            </a:pPr>
            <a:endParaRPr lang="el-GR" sz="2600" i="1" dirty="0" smtClean="0">
              <a:solidFill>
                <a:schemeClr val="accent6">
                  <a:lumMod val="50000"/>
                </a:schemeClr>
              </a:solidFill>
            </a:endParaRPr>
          </a:p>
          <a:p>
            <a:pPr>
              <a:buNone/>
            </a:pPr>
            <a:endParaRPr lang="el-GR" sz="2600" i="1"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179512" y="332656"/>
            <a:ext cx="3312368" cy="5632311"/>
          </a:xfrm>
          <a:prstGeom prst="rect">
            <a:avLst/>
          </a:prstGeom>
          <a:noFill/>
        </p:spPr>
        <p:txBody>
          <a:bodyPr wrap="square" rtlCol="0">
            <a:spAutoFit/>
          </a:bodyPr>
          <a:lstStyle/>
          <a:p>
            <a:r>
              <a:rPr lang="el-GR" dirty="0" smtClean="0">
                <a:solidFill>
                  <a:schemeClr val="accent2">
                    <a:lumMod val="75000"/>
                  </a:schemeClr>
                </a:solidFill>
              </a:rPr>
              <a:t>Ο Έσσερ ξεκινά να αποκτά φήμη και στην Αμερική αρχικά μέσω δύο άρθρων αναφερόμενα σε αυτόν. Λόγω της αναγνώρισής του από το καλλιτεχνικό περιοδικό «</a:t>
            </a:r>
            <a:r>
              <a:rPr lang="en-US" dirty="0" smtClean="0">
                <a:solidFill>
                  <a:schemeClr val="accent2">
                    <a:lumMod val="75000"/>
                  </a:schemeClr>
                </a:solidFill>
              </a:rPr>
              <a:t>The Studio</a:t>
            </a:r>
            <a:r>
              <a:rPr lang="el-GR" dirty="0" smtClean="0">
                <a:solidFill>
                  <a:schemeClr val="accent2">
                    <a:lumMod val="75000"/>
                  </a:schemeClr>
                </a:solidFill>
              </a:rPr>
              <a:t>” </a:t>
            </a:r>
            <a:r>
              <a:rPr lang="en-US" dirty="0" smtClean="0">
                <a:solidFill>
                  <a:schemeClr val="accent2">
                    <a:lumMod val="75000"/>
                  </a:schemeClr>
                </a:solidFill>
              </a:rPr>
              <a:t>o Israel </a:t>
            </a:r>
            <a:r>
              <a:rPr lang="en-US" dirty="0" err="1" smtClean="0">
                <a:solidFill>
                  <a:schemeClr val="accent2">
                    <a:lumMod val="75000"/>
                  </a:schemeClr>
                </a:solidFill>
              </a:rPr>
              <a:t>Shenker</a:t>
            </a:r>
            <a:r>
              <a:rPr lang="en-US" dirty="0" smtClean="0">
                <a:solidFill>
                  <a:schemeClr val="accent2">
                    <a:lumMod val="75000"/>
                  </a:schemeClr>
                </a:solidFill>
              </a:rPr>
              <a:t> </a:t>
            </a:r>
            <a:r>
              <a:rPr lang="el-GR" dirty="0" smtClean="0">
                <a:solidFill>
                  <a:schemeClr val="accent2">
                    <a:lumMod val="75000"/>
                  </a:schemeClr>
                </a:solidFill>
              </a:rPr>
              <a:t> (δημοσιογράφος των </a:t>
            </a:r>
            <a:r>
              <a:rPr lang="en-US" dirty="0" smtClean="0">
                <a:solidFill>
                  <a:schemeClr val="accent2">
                    <a:lumMod val="75000"/>
                  </a:schemeClr>
                </a:solidFill>
              </a:rPr>
              <a:t>New York Times)  </a:t>
            </a:r>
            <a:r>
              <a:rPr lang="el-GR" dirty="0" smtClean="0">
                <a:solidFill>
                  <a:schemeClr val="accent2">
                    <a:lumMod val="75000"/>
                  </a:schemeClr>
                </a:solidFill>
              </a:rPr>
              <a:t>παίρνει συνέντευξη από τον Έσσερ </a:t>
            </a:r>
            <a:r>
              <a:rPr lang="en-US" dirty="0" smtClean="0">
                <a:solidFill>
                  <a:schemeClr val="accent2">
                    <a:lumMod val="75000"/>
                  </a:schemeClr>
                </a:solidFill>
              </a:rPr>
              <a:t>.</a:t>
            </a:r>
            <a:r>
              <a:rPr lang="el-GR" dirty="0" smtClean="0">
                <a:solidFill>
                  <a:schemeClr val="accent2">
                    <a:lumMod val="75000"/>
                  </a:schemeClr>
                </a:solidFill>
              </a:rPr>
              <a:t>Οι </a:t>
            </a:r>
            <a:r>
              <a:rPr lang="el-GR" dirty="0" err="1" smtClean="0">
                <a:solidFill>
                  <a:schemeClr val="accent2">
                    <a:lumMod val="75000"/>
                  </a:schemeClr>
                </a:solidFill>
              </a:rPr>
              <a:t>παραγγελείες</a:t>
            </a:r>
            <a:r>
              <a:rPr lang="el-GR" dirty="0" smtClean="0">
                <a:solidFill>
                  <a:schemeClr val="accent2">
                    <a:lumMod val="75000"/>
                  </a:schemeClr>
                </a:solidFill>
              </a:rPr>
              <a:t> για έργα που λάμβανε αυξήθηκαν κατά πολύ.</a:t>
            </a:r>
            <a:r>
              <a:rPr lang="en-US" dirty="0" smtClean="0">
                <a:solidFill>
                  <a:schemeClr val="accent2">
                    <a:lumMod val="75000"/>
                  </a:schemeClr>
                </a:solidFill>
              </a:rPr>
              <a:t> </a:t>
            </a:r>
            <a:r>
              <a:rPr lang="el-GR" dirty="0" smtClean="0">
                <a:solidFill>
                  <a:schemeClr val="accent2">
                    <a:lumMod val="75000"/>
                  </a:schemeClr>
                </a:solidFill>
              </a:rPr>
              <a:t>Ακόμη, στις αρχές της δεκαετίας του 50’, ο Έσσερ απέκτησε φήμη και ως λέκτορας. Οι διαλέξεις του έβρισκαν απήχηση τόσο στο καλλιτεχνικό όσο και στο επιστημονικό κοινό.  Αποτέλεσμα όλων αυτών  είναι η πρώτη του ατομική έκθεση στην Αμερική</a:t>
            </a:r>
            <a:endParaRPr lang="el-GR" dirty="0">
              <a:solidFill>
                <a:schemeClr val="accent2">
                  <a:lumMod val="75000"/>
                </a:schemeClr>
              </a:solidFill>
            </a:endParaRPr>
          </a:p>
        </p:txBody>
      </p:sp>
      <p:sp>
        <p:nvSpPr>
          <p:cNvPr id="3" name="2 - TextBox"/>
          <p:cNvSpPr txBox="1"/>
          <p:nvPr/>
        </p:nvSpPr>
        <p:spPr>
          <a:xfrm>
            <a:off x="4572000" y="332656"/>
            <a:ext cx="4176464" cy="5632311"/>
          </a:xfrm>
          <a:prstGeom prst="rect">
            <a:avLst/>
          </a:prstGeom>
          <a:noFill/>
        </p:spPr>
        <p:txBody>
          <a:bodyPr wrap="square" rtlCol="0">
            <a:spAutoFit/>
          </a:bodyPr>
          <a:lstStyle/>
          <a:p>
            <a:r>
              <a:rPr lang="el-GR" dirty="0" smtClean="0">
                <a:solidFill>
                  <a:schemeClr val="accent2">
                    <a:lumMod val="75000"/>
                  </a:schemeClr>
                </a:solidFill>
              </a:rPr>
              <a:t>Στις 27 Απριλίου του 1955 ο Έσσερ χρίζεται ιππότης. Το γεγονός τον βρίσκει εντελώς </a:t>
            </a:r>
            <a:r>
              <a:rPr lang="el-GR" dirty="0" err="1" smtClean="0">
                <a:solidFill>
                  <a:schemeClr val="accent2">
                    <a:lumMod val="75000"/>
                  </a:schemeClr>
                </a:solidFill>
              </a:rPr>
              <a:t>απροετοίμαστο.Τα</a:t>
            </a:r>
            <a:r>
              <a:rPr lang="el-GR" dirty="0" smtClean="0">
                <a:solidFill>
                  <a:schemeClr val="accent2">
                    <a:lumMod val="75000"/>
                  </a:schemeClr>
                </a:solidFill>
              </a:rPr>
              <a:t> συναισθήματά του </a:t>
            </a:r>
            <a:r>
              <a:rPr lang="el-GR" dirty="0" smtClean="0">
                <a:solidFill>
                  <a:schemeClr val="accent2">
                    <a:lumMod val="75000"/>
                  </a:schemeClr>
                </a:solidFill>
              </a:rPr>
              <a:t>περιγράφει </a:t>
            </a:r>
            <a:r>
              <a:rPr lang="el-GR" dirty="0" smtClean="0">
                <a:solidFill>
                  <a:schemeClr val="accent2">
                    <a:lumMod val="75000"/>
                  </a:schemeClr>
                </a:solidFill>
              </a:rPr>
              <a:t>στο παρακάτω γράμμα προς το γιο του Άρθουρ :</a:t>
            </a:r>
          </a:p>
          <a:p>
            <a:r>
              <a:rPr lang="el-GR" i="1" dirty="0" smtClean="0">
                <a:solidFill>
                  <a:schemeClr val="accent6">
                    <a:lumMod val="50000"/>
                  </a:schemeClr>
                </a:solidFill>
              </a:rPr>
              <a:t>«Το γιατί θελήσανε να με «διακοσμήσουνε» με αυτόν τον τίτλο είναι ένα μυστήριο. Ελπίζω μόνο να μη πρόκειται για κάποιο λάθος.[…] Φανταζόσουν ποτέ πως ο πατέρας σου, που ζει τόσο μακριά από τη φασαρία του </a:t>
            </a:r>
            <a:r>
              <a:rPr lang="el-GR" i="1" dirty="0" smtClean="0">
                <a:solidFill>
                  <a:schemeClr val="accent6">
                    <a:lumMod val="50000"/>
                  </a:schemeClr>
                </a:solidFill>
              </a:rPr>
              <a:t>κόσμου</a:t>
            </a:r>
            <a:r>
              <a:rPr lang="el-GR" i="1" dirty="0" smtClean="0">
                <a:solidFill>
                  <a:schemeClr val="accent6">
                    <a:lumMod val="50000"/>
                  </a:schemeClr>
                </a:solidFill>
              </a:rPr>
              <a:t>, δουλεύοντας τις εκτυπώσεις του μέρα με τη μέρα, σαν τερμίτης, κάποια μέρα θα έπρεπε να συνταχτεί με την αηδιαστική και μάταια </a:t>
            </a:r>
            <a:r>
              <a:rPr lang="el-GR" i="1" dirty="0" smtClean="0">
                <a:solidFill>
                  <a:schemeClr val="accent6">
                    <a:lumMod val="50000"/>
                  </a:schemeClr>
                </a:solidFill>
              </a:rPr>
              <a:t>γραφειοκρατία</a:t>
            </a:r>
            <a:r>
              <a:rPr lang="el-GR" i="1" dirty="0" smtClean="0">
                <a:solidFill>
                  <a:schemeClr val="accent6">
                    <a:lumMod val="50000"/>
                  </a:schemeClr>
                </a:solidFill>
              </a:rPr>
              <a:t>, παρά τη θέλησή του;  […] Ευτυχώς μπορώ να ορκιστώ στο Θεό και σε όλους τους αγγέλους του ότι ποτέ δεν κούνησα ούτε το μικρό μου δαχτυλάκι για να πάρω αυτό το σταυρό»</a:t>
            </a:r>
            <a:endParaRPr lang="el-GR" i="1" dirty="0">
              <a:solidFill>
                <a:schemeClr val="accent6">
                  <a:lumMod val="5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539552" y="404664"/>
            <a:ext cx="3600400" cy="369332"/>
          </a:xfrm>
          <a:prstGeom prst="rect">
            <a:avLst/>
          </a:prstGeom>
          <a:noFill/>
        </p:spPr>
        <p:txBody>
          <a:bodyPr wrap="square" rtlCol="0">
            <a:spAutoFit/>
          </a:bodyPr>
          <a:lstStyle/>
          <a:p>
            <a:r>
              <a:rPr lang="el-GR" dirty="0" smtClean="0"/>
              <a:t> </a:t>
            </a:r>
            <a:endParaRPr lang="el-GR" dirty="0"/>
          </a:p>
        </p:txBody>
      </p:sp>
      <p:sp>
        <p:nvSpPr>
          <p:cNvPr id="3" name="2 - TextBox"/>
          <p:cNvSpPr txBox="1"/>
          <p:nvPr/>
        </p:nvSpPr>
        <p:spPr>
          <a:xfrm>
            <a:off x="107504" y="188640"/>
            <a:ext cx="3528392" cy="5355312"/>
          </a:xfrm>
          <a:prstGeom prst="rect">
            <a:avLst/>
          </a:prstGeom>
          <a:noFill/>
        </p:spPr>
        <p:txBody>
          <a:bodyPr wrap="square" rtlCol="0">
            <a:spAutoFit/>
          </a:bodyPr>
          <a:lstStyle/>
          <a:p>
            <a:r>
              <a:rPr lang="el-GR" dirty="0" smtClean="0">
                <a:solidFill>
                  <a:schemeClr val="accent2">
                    <a:lumMod val="75000"/>
                  </a:schemeClr>
                </a:solidFill>
              </a:rPr>
              <a:t>Το διάστημα 1956-58 διαπιστώνουμε στα έργα του Έσσερ την τάση της «συγχώνευσης»  του κεντρικού θέματος  με το φόντο</a:t>
            </a:r>
            <a:r>
              <a:rPr lang="el-GR" dirty="0" smtClean="0">
                <a:solidFill>
                  <a:schemeClr val="accent2">
                    <a:lumMod val="75000"/>
                  </a:schemeClr>
                </a:solidFill>
              </a:rPr>
              <a:t>, που </a:t>
            </a:r>
            <a:r>
              <a:rPr lang="el-GR" dirty="0" smtClean="0">
                <a:solidFill>
                  <a:schemeClr val="accent2">
                    <a:lumMod val="75000"/>
                  </a:schemeClr>
                </a:solidFill>
              </a:rPr>
              <a:t>δίνει την αίσθηση του απείρου, και την «πλακόστρωση» του επιπέδου με γεωμετρικά μοτίβα. Έτσι, εκφράζει το άπειρο μέσα στα όρια μιας πεπερασμένης </a:t>
            </a:r>
            <a:r>
              <a:rPr lang="el-GR" dirty="0" err="1" smtClean="0">
                <a:solidFill>
                  <a:schemeClr val="accent2">
                    <a:lumMod val="75000"/>
                  </a:schemeClr>
                </a:solidFill>
              </a:rPr>
              <a:t>εκτύπωσης.Στα</a:t>
            </a:r>
            <a:r>
              <a:rPr lang="el-GR" dirty="0" smtClean="0">
                <a:solidFill>
                  <a:schemeClr val="accent2">
                    <a:lumMod val="75000"/>
                  </a:schemeClr>
                </a:solidFill>
              </a:rPr>
              <a:t> </a:t>
            </a:r>
            <a:r>
              <a:rPr lang="el-GR" dirty="0" smtClean="0">
                <a:solidFill>
                  <a:schemeClr val="accent2">
                    <a:lumMod val="75000"/>
                  </a:schemeClr>
                </a:solidFill>
              </a:rPr>
              <a:t>έργα του έως το 1958 το θέμα συρρικνώνεται προς το κέντρο της εκτύπωσης. Μετά το 1958, το θέμα τείνει να συρρικνώνεται προς τα άκρα της εκτύπωσης</a:t>
            </a:r>
            <a:r>
              <a:rPr lang="en-US" dirty="0" smtClean="0">
                <a:solidFill>
                  <a:schemeClr val="accent2">
                    <a:lumMod val="75000"/>
                  </a:schemeClr>
                </a:solidFill>
              </a:rPr>
              <a:t>.</a:t>
            </a:r>
            <a:r>
              <a:rPr lang="el-GR" dirty="0" smtClean="0"/>
              <a:t> </a:t>
            </a:r>
            <a:r>
              <a:rPr lang="el-GR" dirty="0" smtClean="0">
                <a:solidFill>
                  <a:schemeClr val="accent2">
                    <a:lumMod val="75000"/>
                  </a:schemeClr>
                </a:solidFill>
              </a:rPr>
              <a:t>Η αλλαγή αυτή στην προσέγγιση της απεικόνισης του απείρου είχε εν μέρει τις ρίζες τις σε ένα άρθρο του καθηγητή </a:t>
            </a:r>
            <a:r>
              <a:rPr lang="en-US" dirty="0" smtClean="0">
                <a:solidFill>
                  <a:schemeClr val="accent2">
                    <a:lumMod val="75000"/>
                  </a:schemeClr>
                </a:solidFill>
              </a:rPr>
              <a:t>Coxeter</a:t>
            </a:r>
            <a:r>
              <a:rPr lang="el-GR" dirty="0" smtClean="0">
                <a:solidFill>
                  <a:schemeClr val="accent2">
                    <a:lumMod val="75000"/>
                  </a:schemeClr>
                </a:solidFill>
              </a:rPr>
              <a:t> της </a:t>
            </a:r>
            <a:r>
              <a:rPr lang="en-US" dirty="0" smtClean="0">
                <a:solidFill>
                  <a:schemeClr val="accent2">
                    <a:lumMod val="75000"/>
                  </a:schemeClr>
                </a:solidFill>
              </a:rPr>
              <a:t>Ottawa</a:t>
            </a:r>
            <a:r>
              <a:rPr lang="el-GR" dirty="0" smtClean="0">
                <a:solidFill>
                  <a:schemeClr val="accent2">
                    <a:lumMod val="75000"/>
                  </a:schemeClr>
                </a:solidFill>
              </a:rPr>
              <a:t>.</a:t>
            </a:r>
            <a:endParaRPr lang="el-GR" dirty="0">
              <a:solidFill>
                <a:schemeClr val="accent2">
                  <a:lumMod val="75000"/>
                </a:schemeClr>
              </a:solidFill>
            </a:endParaRPr>
          </a:p>
        </p:txBody>
      </p:sp>
      <p:pic>
        <p:nvPicPr>
          <p:cNvPr id="4" name="3 - Εικόνα" descr="smaller-smaller-colour.jpg"/>
          <p:cNvPicPr>
            <a:picLocks noChangeAspect="1"/>
          </p:cNvPicPr>
          <p:nvPr/>
        </p:nvPicPr>
        <p:blipFill>
          <a:blip r:embed="rId2" cstate="print"/>
          <a:stretch>
            <a:fillRect/>
          </a:stretch>
        </p:blipFill>
        <p:spPr>
          <a:xfrm>
            <a:off x="4873448" y="116632"/>
            <a:ext cx="4027479" cy="3960440"/>
          </a:xfrm>
          <a:prstGeom prst="rect">
            <a:avLst/>
          </a:prstGeom>
        </p:spPr>
      </p:pic>
      <p:sp>
        <p:nvSpPr>
          <p:cNvPr id="5" name="4 - TextBox"/>
          <p:cNvSpPr txBox="1"/>
          <p:nvPr/>
        </p:nvSpPr>
        <p:spPr>
          <a:xfrm>
            <a:off x="4932040" y="4149080"/>
            <a:ext cx="2160240" cy="276999"/>
          </a:xfrm>
          <a:prstGeom prst="rect">
            <a:avLst/>
          </a:prstGeom>
          <a:noFill/>
        </p:spPr>
        <p:txBody>
          <a:bodyPr wrap="square" rtlCol="0">
            <a:spAutoFit/>
          </a:bodyPr>
          <a:lstStyle/>
          <a:p>
            <a:r>
              <a:rPr lang="en-US" sz="1200" dirty="0" smtClean="0">
                <a:solidFill>
                  <a:schemeClr val="accent6">
                    <a:lumMod val="50000"/>
                  </a:schemeClr>
                </a:solidFill>
              </a:rPr>
              <a:t>Smaller and Smaller</a:t>
            </a:r>
            <a:endParaRPr lang="el-GR" sz="1200" dirty="0">
              <a:solidFill>
                <a:schemeClr val="accent6">
                  <a:lumMod val="50000"/>
                </a:schemeClr>
              </a:solidFill>
            </a:endParaRPr>
          </a:p>
        </p:txBody>
      </p:sp>
      <p:sp>
        <p:nvSpPr>
          <p:cNvPr id="7" name="6 - Ορθογώνιο"/>
          <p:cNvSpPr/>
          <p:nvPr/>
        </p:nvSpPr>
        <p:spPr>
          <a:xfrm>
            <a:off x="2699792" y="1772816"/>
            <a:ext cx="4572000" cy="369332"/>
          </a:xfrm>
          <a:prstGeom prst="rect">
            <a:avLst/>
          </a:prstGeom>
        </p:spPr>
        <p:txBody>
          <a:bodyPr>
            <a:spAutoFit/>
          </a:bodyPr>
          <a:lstStyle/>
          <a:p>
            <a:endParaRPr lang="el-GR" dirty="0">
              <a:solidFill>
                <a:schemeClr val="bg2">
                  <a:lumMod val="60000"/>
                  <a:lumOff val="40000"/>
                </a:schemeClr>
              </a:solidFill>
            </a:endParaRPr>
          </a:p>
        </p:txBody>
      </p:sp>
      <p:sp>
        <p:nvSpPr>
          <p:cNvPr id="10" name="9 - TextBox"/>
          <p:cNvSpPr txBox="1"/>
          <p:nvPr/>
        </p:nvSpPr>
        <p:spPr>
          <a:xfrm>
            <a:off x="3635896" y="4869160"/>
            <a:ext cx="5508104" cy="1938992"/>
          </a:xfrm>
          <a:prstGeom prst="rect">
            <a:avLst/>
          </a:prstGeom>
          <a:noFill/>
        </p:spPr>
        <p:txBody>
          <a:bodyPr wrap="square" rtlCol="0">
            <a:spAutoFit/>
          </a:bodyPr>
          <a:lstStyle/>
          <a:p>
            <a:r>
              <a:rPr lang="el-GR" sz="1200" i="1" dirty="0" smtClean="0">
                <a:solidFill>
                  <a:schemeClr val="accent6">
                    <a:lumMod val="50000"/>
                  </a:schemeClr>
                </a:solidFill>
              </a:rPr>
              <a:t> Είμαι ξανά απορροφημένος από τη μελέτη μιας </a:t>
            </a:r>
            <a:r>
              <a:rPr lang="el-GR" sz="1200" i="1" dirty="0" err="1" smtClean="0">
                <a:solidFill>
                  <a:schemeClr val="accent6">
                    <a:lumMod val="50000"/>
                  </a:schemeClr>
                </a:solidFill>
              </a:rPr>
              <a:t>απεικόνησης</a:t>
            </a:r>
            <a:r>
              <a:rPr lang="el-GR" sz="1200" i="1" dirty="0" smtClean="0">
                <a:solidFill>
                  <a:schemeClr val="accent6">
                    <a:lumMod val="50000"/>
                  </a:schemeClr>
                </a:solidFill>
              </a:rPr>
              <a:t> την οποία βρήκα σε μία δημοσίευση του Καναδού καθηγητή </a:t>
            </a:r>
            <a:r>
              <a:rPr lang="en-US" sz="1200" i="1" dirty="0" smtClean="0">
                <a:solidFill>
                  <a:schemeClr val="accent6">
                    <a:lumMod val="50000"/>
                  </a:schemeClr>
                </a:solidFill>
              </a:rPr>
              <a:t>H</a:t>
            </a:r>
            <a:r>
              <a:rPr lang="el-GR" sz="1200" i="1" dirty="0" smtClean="0">
                <a:solidFill>
                  <a:schemeClr val="accent6">
                    <a:lumMod val="50000"/>
                  </a:schemeClr>
                </a:solidFill>
              </a:rPr>
              <a:t>.</a:t>
            </a:r>
            <a:r>
              <a:rPr lang="en-US" sz="1200" i="1" dirty="0" smtClean="0">
                <a:solidFill>
                  <a:schemeClr val="accent6">
                    <a:lumMod val="50000"/>
                  </a:schemeClr>
                </a:solidFill>
              </a:rPr>
              <a:t>S</a:t>
            </a:r>
            <a:r>
              <a:rPr lang="el-GR" sz="1200" i="1" dirty="0" smtClean="0">
                <a:solidFill>
                  <a:schemeClr val="accent6">
                    <a:lumMod val="50000"/>
                  </a:schemeClr>
                </a:solidFill>
              </a:rPr>
              <a:t>.</a:t>
            </a:r>
            <a:r>
              <a:rPr lang="en-US" sz="1200" i="1" dirty="0" smtClean="0">
                <a:solidFill>
                  <a:schemeClr val="accent6">
                    <a:lumMod val="50000"/>
                  </a:schemeClr>
                </a:solidFill>
              </a:rPr>
              <a:t>M</a:t>
            </a:r>
            <a:r>
              <a:rPr lang="el-GR" sz="1200" i="1" dirty="0" smtClean="0">
                <a:solidFill>
                  <a:schemeClr val="accent6">
                    <a:lumMod val="50000"/>
                  </a:schemeClr>
                </a:solidFill>
              </a:rPr>
              <a:t>. </a:t>
            </a:r>
            <a:r>
              <a:rPr lang="en-US" sz="1200" i="1" dirty="0" smtClean="0">
                <a:solidFill>
                  <a:schemeClr val="accent6">
                    <a:lumMod val="50000"/>
                  </a:schemeClr>
                </a:solidFill>
              </a:rPr>
              <a:t>Coxeter </a:t>
            </a:r>
            <a:r>
              <a:rPr lang="el-GR" sz="1200" i="1" dirty="0" smtClean="0">
                <a:solidFill>
                  <a:schemeClr val="accent6">
                    <a:lumMod val="50000"/>
                  </a:schemeClr>
                </a:solidFill>
              </a:rPr>
              <a:t>της </a:t>
            </a:r>
            <a:r>
              <a:rPr lang="en-US" sz="1200" i="1" dirty="0" smtClean="0">
                <a:solidFill>
                  <a:schemeClr val="accent6">
                    <a:lumMod val="50000"/>
                  </a:schemeClr>
                </a:solidFill>
              </a:rPr>
              <a:t>Ottawa</a:t>
            </a:r>
            <a:r>
              <a:rPr lang="el-GR" sz="1200" i="1" dirty="0" smtClean="0">
                <a:solidFill>
                  <a:schemeClr val="accent6">
                    <a:lumMod val="50000"/>
                  </a:schemeClr>
                </a:solidFill>
              </a:rPr>
              <a:t>, με τίτλο «Ένα Συμπόσιο πάνω στη Συμμετρία». Προσπαθώ μέσα από αυτό να ανιχνεύσω μία μέθοδο για την αναγωγή ενός μοτίβου πλακόστρωσης του επιπέδου που πηγαίνει από το κέντρο ενός κύκλου έξω προς την ακμή, όπου τα μοτίβα θα είναι απείρως κοντά μεταξύ τους. Δε μπορώ να καταλάβω τίποτα από το κείμενό του αλλά </a:t>
            </a:r>
            <a:r>
              <a:rPr lang="el-GR" sz="1200" i="1" dirty="0" smtClean="0">
                <a:solidFill>
                  <a:schemeClr val="accent6">
                    <a:lumMod val="50000"/>
                  </a:schemeClr>
                </a:solidFill>
              </a:rPr>
              <a:t>η εικόνα </a:t>
            </a:r>
            <a:r>
              <a:rPr lang="el-GR" sz="1200" i="1" dirty="0" smtClean="0">
                <a:solidFill>
                  <a:schemeClr val="accent6">
                    <a:lumMod val="50000"/>
                  </a:schemeClr>
                </a:solidFill>
              </a:rPr>
              <a:t>ίσως με βοηθήσει να βρω μια διαίρεση του επιπέδου που υπόσχεται να γίνει μια εντελώς καινούρια ποικιλία των σχετικών με τη διαίρεση του επιπέδου έργων μου.</a:t>
            </a:r>
            <a:endParaRPr lang="en-US" sz="1200" i="1" dirty="0" smtClean="0">
              <a:solidFill>
                <a:schemeClr val="accent6">
                  <a:lumMod val="50000"/>
                </a:schemeClr>
              </a:solidFill>
            </a:endParaRPr>
          </a:p>
          <a:p>
            <a:r>
              <a:rPr lang="en-US" sz="1200" i="1" dirty="0" smtClean="0">
                <a:solidFill>
                  <a:schemeClr val="accent6">
                    <a:lumMod val="50000"/>
                  </a:schemeClr>
                </a:solidFill>
              </a:rPr>
              <a:t>Escher in </a:t>
            </a:r>
            <a:r>
              <a:rPr lang="en-US" sz="1200" i="1" dirty="0" err="1" smtClean="0">
                <a:solidFill>
                  <a:schemeClr val="accent6">
                    <a:lumMod val="50000"/>
                  </a:schemeClr>
                </a:solidFill>
              </a:rPr>
              <a:t>Locher</a:t>
            </a:r>
            <a:r>
              <a:rPr lang="en-US" sz="1200" i="1" dirty="0" smtClean="0">
                <a:solidFill>
                  <a:schemeClr val="accent6">
                    <a:lumMod val="50000"/>
                  </a:schemeClr>
                </a:solidFill>
              </a:rPr>
              <a:t>, 1992, </a:t>
            </a:r>
            <a:r>
              <a:rPr lang="el-GR" sz="1200" i="1" dirty="0" smtClean="0">
                <a:solidFill>
                  <a:schemeClr val="accent6">
                    <a:lumMod val="50000"/>
                  </a:schemeClr>
                </a:solidFill>
              </a:rPr>
              <a:t>σελ 91</a:t>
            </a:r>
            <a:endParaRPr lang="en-US" sz="1200" i="1" dirty="0" smtClean="0">
              <a:solidFill>
                <a:schemeClr val="accent6">
                  <a:lumMod val="50000"/>
                </a:schemeClr>
              </a:solidFill>
            </a:endParaRPr>
          </a:p>
          <a:p>
            <a:endParaRPr lang="el-GR" sz="1200" i="1" dirty="0">
              <a:solidFill>
                <a:schemeClr val="accent6">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179512" y="260648"/>
            <a:ext cx="3888432" cy="7017306"/>
          </a:xfrm>
          <a:prstGeom prst="rect">
            <a:avLst/>
          </a:prstGeom>
          <a:noFill/>
        </p:spPr>
        <p:txBody>
          <a:bodyPr wrap="square" rtlCol="0">
            <a:spAutoFit/>
          </a:bodyPr>
          <a:lstStyle/>
          <a:p>
            <a:r>
              <a:rPr lang="el-GR" dirty="0" smtClean="0">
                <a:solidFill>
                  <a:schemeClr val="accent2">
                    <a:lumMod val="75000"/>
                  </a:schemeClr>
                </a:solidFill>
              </a:rPr>
              <a:t>Παρόλο που ένας μικρός κύκλος μαθηματικών εκτιμούσε τη δουλειά του Έσσερ ήδη από τη δεκαετία του 40’, η δουλειά του δεν έγινε ευρέως γνωστή σε αυτούς μέχρι το 1959 που συναντάει την καθηγήτρια </a:t>
            </a:r>
            <a:r>
              <a:rPr lang="en-US" dirty="0" err="1" smtClean="0">
                <a:solidFill>
                  <a:schemeClr val="accent2">
                    <a:lumMod val="75000"/>
                  </a:schemeClr>
                </a:solidFill>
              </a:rPr>
              <a:t>MacGillavry</a:t>
            </a:r>
            <a:r>
              <a:rPr lang="en-US" dirty="0" smtClean="0">
                <a:solidFill>
                  <a:schemeClr val="accent2">
                    <a:lumMod val="75000"/>
                  </a:schemeClr>
                </a:solidFill>
              </a:rPr>
              <a:t> </a:t>
            </a:r>
            <a:r>
              <a:rPr lang="el-GR" dirty="0" smtClean="0">
                <a:solidFill>
                  <a:schemeClr val="accent2">
                    <a:lumMod val="75000"/>
                  </a:schemeClr>
                </a:solidFill>
              </a:rPr>
              <a:t>. Αυτή οργάνωσε μια ομιλία πάνω στη συμμετρία για τον Έσσερ σε μία διεθνή συνάντηση </a:t>
            </a:r>
            <a:r>
              <a:rPr lang="el-GR" dirty="0" err="1" smtClean="0">
                <a:solidFill>
                  <a:schemeClr val="accent2">
                    <a:lumMod val="75000"/>
                  </a:schemeClr>
                </a:solidFill>
              </a:rPr>
              <a:t>κρυσταλλογράφων</a:t>
            </a:r>
            <a:r>
              <a:rPr lang="el-GR" dirty="0" smtClean="0">
                <a:solidFill>
                  <a:schemeClr val="accent2">
                    <a:lumMod val="75000"/>
                  </a:schemeClr>
                </a:solidFill>
              </a:rPr>
              <a:t> στην Αγγλία. Επίσης, την ίδια χρονιά διαβάζει ένα άρθρο των </a:t>
            </a:r>
            <a:r>
              <a:rPr lang="en-US" dirty="0" smtClean="0">
                <a:solidFill>
                  <a:schemeClr val="accent2">
                    <a:lumMod val="75000"/>
                  </a:schemeClr>
                </a:solidFill>
              </a:rPr>
              <a:t>L</a:t>
            </a:r>
            <a:r>
              <a:rPr lang="el-GR" dirty="0" smtClean="0">
                <a:solidFill>
                  <a:schemeClr val="accent2">
                    <a:lumMod val="75000"/>
                  </a:schemeClr>
                </a:solidFill>
              </a:rPr>
              <a:t>.</a:t>
            </a:r>
            <a:r>
              <a:rPr lang="en-US" dirty="0" smtClean="0">
                <a:solidFill>
                  <a:schemeClr val="accent2">
                    <a:lumMod val="75000"/>
                  </a:schemeClr>
                </a:solidFill>
              </a:rPr>
              <a:t>S</a:t>
            </a:r>
            <a:r>
              <a:rPr lang="el-GR" dirty="0" smtClean="0">
                <a:solidFill>
                  <a:schemeClr val="accent2">
                    <a:lumMod val="75000"/>
                  </a:schemeClr>
                </a:solidFill>
              </a:rPr>
              <a:t>. και </a:t>
            </a:r>
            <a:r>
              <a:rPr lang="en-US" dirty="0" smtClean="0">
                <a:solidFill>
                  <a:schemeClr val="accent2">
                    <a:lumMod val="75000"/>
                  </a:schemeClr>
                </a:solidFill>
              </a:rPr>
              <a:t>Roger Penrose</a:t>
            </a:r>
            <a:r>
              <a:rPr lang="el-GR" dirty="0" smtClean="0">
                <a:solidFill>
                  <a:schemeClr val="accent2">
                    <a:lumMod val="75000"/>
                  </a:schemeClr>
                </a:solidFill>
              </a:rPr>
              <a:t>, που περιγράφει διαφόρων ειδών «αδύνατα αντικείμενα. Το άρθρο </a:t>
            </a:r>
            <a:r>
              <a:rPr lang="el-GR" dirty="0" smtClean="0">
                <a:solidFill>
                  <a:schemeClr val="accent2">
                    <a:lumMod val="75000"/>
                  </a:schemeClr>
                </a:solidFill>
              </a:rPr>
              <a:t>ανέφερε </a:t>
            </a:r>
            <a:r>
              <a:rPr lang="el-GR" dirty="0" smtClean="0">
                <a:solidFill>
                  <a:schemeClr val="accent2">
                    <a:lumMod val="75000"/>
                  </a:schemeClr>
                </a:solidFill>
              </a:rPr>
              <a:t>κάποια από τα προηγούμενα έργα του Έσσερ, ενώ έγινε έμπνευση για κάποια νέα. Για παράδειγμα</a:t>
            </a:r>
            <a:r>
              <a:rPr lang="en-US" dirty="0" smtClean="0">
                <a:solidFill>
                  <a:schemeClr val="accent2">
                    <a:lumMod val="75000"/>
                  </a:schemeClr>
                </a:solidFill>
              </a:rPr>
              <a:t>, </a:t>
            </a:r>
            <a:r>
              <a:rPr lang="el-GR" dirty="0" smtClean="0">
                <a:solidFill>
                  <a:schemeClr val="accent2">
                    <a:lumMod val="75000"/>
                  </a:schemeClr>
                </a:solidFill>
              </a:rPr>
              <a:t>το γνωστό </a:t>
            </a:r>
            <a:r>
              <a:rPr lang="en-US" dirty="0" smtClean="0">
                <a:solidFill>
                  <a:schemeClr val="accent2">
                    <a:lumMod val="75000"/>
                  </a:schemeClr>
                </a:solidFill>
              </a:rPr>
              <a:t>“Ascending and Descending” </a:t>
            </a:r>
            <a:r>
              <a:rPr lang="el-GR" dirty="0" smtClean="0">
                <a:solidFill>
                  <a:schemeClr val="accent2">
                    <a:lumMod val="75000"/>
                  </a:schemeClr>
                </a:solidFill>
              </a:rPr>
              <a:t>βασίζεται στην ατέλειωτη σκάλα που </a:t>
            </a:r>
            <a:r>
              <a:rPr lang="el-GR" dirty="0" err="1" smtClean="0">
                <a:solidFill>
                  <a:schemeClr val="accent2">
                    <a:lumMod val="75000"/>
                  </a:schemeClr>
                </a:solidFill>
              </a:rPr>
              <a:t>πειργράφεται</a:t>
            </a:r>
            <a:r>
              <a:rPr lang="el-GR" dirty="0" smtClean="0">
                <a:solidFill>
                  <a:schemeClr val="accent2">
                    <a:lumMod val="75000"/>
                  </a:schemeClr>
                </a:solidFill>
              </a:rPr>
              <a:t> στο άρθρο</a:t>
            </a:r>
            <a:r>
              <a:rPr lang="en-US" dirty="0" smtClean="0">
                <a:solidFill>
                  <a:schemeClr val="accent2">
                    <a:lumMod val="75000"/>
                  </a:schemeClr>
                </a:solidFill>
              </a:rPr>
              <a:t>.</a:t>
            </a:r>
            <a:endParaRPr lang="el-GR" dirty="0" smtClean="0">
              <a:solidFill>
                <a:schemeClr val="accent2">
                  <a:lumMod val="75000"/>
                </a:schemeClr>
              </a:solidFill>
            </a:endParaRPr>
          </a:p>
          <a:p>
            <a:endParaRPr lang="el-GR" dirty="0" smtClean="0">
              <a:solidFill>
                <a:schemeClr val="accent2">
                  <a:lumMod val="75000"/>
                </a:schemeClr>
              </a:solidFill>
            </a:endParaRPr>
          </a:p>
          <a:p>
            <a:r>
              <a:rPr lang="en-US" dirty="0" smtClean="0">
                <a:solidFill>
                  <a:schemeClr val="accent2">
                    <a:lumMod val="75000"/>
                  </a:schemeClr>
                </a:solidFill>
                <a:hlinkClick r:id="rId2"/>
              </a:rPr>
              <a:t>https://www.youtube.com/watch?v=erQ4Mqv9l4A&amp;spfreload=10</a:t>
            </a:r>
            <a:endParaRPr lang="el-GR" dirty="0" smtClean="0">
              <a:solidFill>
                <a:schemeClr val="accent2">
                  <a:lumMod val="75000"/>
                </a:schemeClr>
              </a:solidFill>
            </a:endParaRPr>
          </a:p>
          <a:p>
            <a:endParaRPr lang="el-GR" dirty="0" smtClean="0">
              <a:solidFill>
                <a:schemeClr val="accent2">
                  <a:lumMod val="75000"/>
                </a:schemeClr>
              </a:solidFill>
            </a:endParaRPr>
          </a:p>
          <a:p>
            <a:endParaRPr lang="el-GR" dirty="0" smtClean="0">
              <a:solidFill>
                <a:schemeClr val="accent2">
                  <a:lumMod val="75000"/>
                </a:schemeClr>
              </a:solidFill>
            </a:endParaRPr>
          </a:p>
          <a:p>
            <a:endParaRPr lang="el-GR" dirty="0">
              <a:solidFill>
                <a:schemeClr val="accent2">
                  <a:lumMod val="75000"/>
                </a:schemeClr>
              </a:solidFill>
            </a:endParaRPr>
          </a:p>
        </p:txBody>
      </p:sp>
      <p:pic>
        <p:nvPicPr>
          <p:cNvPr id="4" name="3 - Εικόνα" descr="ascending-descending.jpg"/>
          <p:cNvPicPr>
            <a:picLocks noChangeAspect="1"/>
          </p:cNvPicPr>
          <p:nvPr/>
        </p:nvPicPr>
        <p:blipFill>
          <a:blip r:embed="rId3" cstate="print"/>
          <a:stretch>
            <a:fillRect/>
          </a:stretch>
        </p:blipFill>
        <p:spPr>
          <a:xfrm>
            <a:off x="4456830" y="0"/>
            <a:ext cx="4687170" cy="5877272"/>
          </a:xfrm>
          <a:prstGeom prst="rect">
            <a:avLst/>
          </a:prstGeom>
        </p:spPr>
      </p:pic>
      <p:sp>
        <p:nvSpPr>
          <p:cNvPr id="5" name="4 - TextBox"/>
          <p:cNvSpPr txBox="1"/>
          <p:nvPr/>
        </p:nvSpPr>
        <p:spPr>
          <a:xfrm>
            <a:off x="4572000" y="6021288"/>
            <a:ext cx="2232248" cy="276999"/>
          </a:xfrm>
          <a:prstGeom prst="rect">
            <a:avLst/>
          </a:prstGeom>
          <a:noFill/>
        </p:spPr>
        <p:txBody>
          <a:bodyPr wrap="square" rtlCol="0">
            <a:spAutoFit/>
          </a:bodyPr>
          <a:lstStyle/>
          <a:p>
            <a:r>
              <a:rPr lang="en-US" sz="1200" dirty="0" smtClean="0">
                <a:solidFill>
                  <a:schemeClr val="accent6">
                    <a:lumMod val="50000"/>
                  </a:schemeClr>
                </a:solidFill>
              </a:rPr>
              <a:t>Ascending and Descending</a:t>
            </a:r>
            <a:endParaRPr lang="el-GR" sz="1200" dirty="0">
              <a:solidFill>
                <a:schemeClr val="accent6">
                  <a:lumMod val="50000"/>
                </a:schemeClr>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467544" y="404664"/>
            <a:ext cx="3528392" cy="5355312"/>
          </a:xfrm>
          <a:prstGeom prst="rect">
            <a:avLst/>
          </a:prstGeom>
          <a:noFill/>
        </p:spPr>
        <p:txBody>
          <a:bodyPr wrap="square" rtlCol="0">
            <a:spAutoFit/>
          </a:bodyPr>
          <a:lstStyle/>
          <a:p>
            <a:r>
              <a:rPr lang="el-GR" dirty="0" smtClean="0">
                <a:solidFill>
                  <a:schemeClr val="accent2">
                    <a:lumMod val="75000"/>
                  </a:schemeClr>
                </a:solidFill>
              </a:rPr>
              <a:t> Λίγο αργότερα εκδίδεται το πρώτο βιβλίο με εκτυπώσεις του Έσσερ, με τίτλο </a:t>
            </a:r>
            <a:r>
              <a:rPr lang="en-US" i="1" dirty="0" err="1" smtClean="0">
                <a:solidFill>
                  <a:schemeClr val="accent2">
                    <a:lumMod val="75000"/>
                  </a:schemeClr>
                </a:solidFill>
              </a:rPr>
              <a:t>Grafiek</a:t>
            </a:r>
            <a:r>
              <a:rPr lang="en-US" i="1" dirty="0" smtClean="0">
                <a:solidFill>
                  <a:schemeClr val="accent2">
                    <a:lumMod val="75000"/>
                  </a:schemeClr>
                </a:solidFill>
              </a:rPr>
              <a:t> en </a:t>
            </a:r>
            <a:r>
              <a:rPr lang="en-US" i="1" dirty="0" err="1" smtClean="0">
                <a:solidFill>
                  <a:schemeClr val="accent2">
                    <a:lumMod val="75000"/>
                  </a:schemeClr>
                </a:solidFill>
              </a:rPr>
              <a:t>Tekeningen</a:t>
            </a:r>
            <a:r>
              <a:rPr lang="en-US" i="1" dirty="0" smtClean="0">
                <a:solidFill>
                  <a:schemeClr val="accent2">
                    <a:lumMod val="75000"/>
                  </a:schemeClr>
                </a:solidFill>
              </a:rPr>
              <a:t>  </a:t>
            </a:r>
            <a:r>
              <a:rPr lang="el-GR" dirty="0" smtClean="0">
                <a:solidFill>
                  <a:schemeClr val="accent2">
                    <a:lumMod val="75000"/>
                  </a:schemeClr>
                </a:solidFill>
              </a:rPr>
              <a:t>με 76 έργα του Έσσερ. Το βιβλίο έκανε τον Έσσερ ακόμα πιο διάσημο στους μαθηματικούς , συμπεριλαμβάνοντας μερικούς στη Ρωσία και στον Καναδά. Το 1965 εκδίδεται το </a:t>
            </a:r>
            <a:r>
              <a:rPr lang="en-US" i="1" dirty="0" smtClean="0">
                <a:solidFill>
                  <a:schemeClr val="accent2">
                    <a:lumMod val="75000"/>
                  </a:schemeClr>
                </a:solidFill>
              </a:rPr>
              <a:t>Symmetry Aspects of M</a:t>
            </a:r>
            <a:r>
              <a:rPr lang="el-GR" i="1" dirty="0" smtClean="0">
                <a:solidFill>
                  <a:schemeClr val="accent2">
                    <a:lumMod val="75000"/>
                  </a:schemeClr>
                </a:solidFill>
              </a:rPr>
              <a:t>.</a:t>
            </a:r>
            <a:r>
              <a:rPr lang="en-US" i="1" dirty="0" smtClean="0">
                <a:solidFill>
                  <a:schemeClr val="accent2">
                    <a:lumMod val="75000"/>
                  </a:schemeClr>
                </a:solidFill>
              </a:rPr>
              <a:t>C</a:t>
            </a:r>
            <a:r>
              <a:rPr lang="el-GR" i="1" dirty="0" smtClean="0">
                <a:solidFill>
                  <a:schemeClr val="accent2">
                    <a:lumMod val="75000"/>
                  </a:schemeClr>
                </a:solidFill>
              </a:rPr>
              <a:t>. </a:t>
            </a:r>
            <a:r>
              <a:rPr lang="en-US" i="1" dirty="0" smtClean="0">
                <a:solidFill>
                  <a:schemeClr val="accent2">
                    <a:lumMod val="75000"/>
                  </a:schemeClr>
                </a:solidFill>
              </a:rPr>
              <a:t>Escher</a:t>
            </a:r>
            <a:r>
              <a:rPr lang="el-GR" i="1" dirty="0" smtClean="0">
                <a:solidFill>
                  <a:schemeClr val="accent2">
                    <a:lumMod val="75000"/>
                  </a:schemeClr>
                </a:solidFill>
              </a:rPr>
              <a:t>'</a:t>
            </a:r>
            <a:r>
              <a:rPr lang="en-US" i="1" dirty="0" smtClean="0">
                <a:solidFill>
                  <a:schemeClr val="accent2">
                    <a:lumMod val="75000"/>
                  </a:schemeClr>
                </a:solidFill>
              </a:rPr>
              <a:t>s Periodic Drawings </a:t>
            </a:r>
            <a:r>
              <a:rPr lang="el-GR" dirty="0" smtClean="0">
                <a:solidFill>
                  <a:schemeClr val="accent2">
                    <a:lumMod val="75000"/>
                  </a:schemeClr>
                </a:solidFill>
              </a:rPr>
              <a:t>υπό την αιγίδα της Ένωσης </a:t>
            </a:r>
            <a:r>
              <a:rPr lang="el-GR" dirty="0" err="1" smtClean="0">
                <a:solidFill>
                  <a:schemeClr val="accent2">
                    <a:lumMod val="75000"/>
                  </a:schemeClr>
                </a:solidFill>
              </a:rPr>
              <a:t>Κρυσταλλογράφων</a:t>
            </a:r>
            <a:r>
              <a:rPr lang="el-GR" dirty="0" smtClean="0">
                <a:solidFill>
                  <a:schemeClr val="accent2">
                    <a:lumMod val="75000"/>
                  </a:schemeClr>
                </a:solidFill>
              </a:rPr>
              <a:t>, βιβλίο που αφορούσε τα μαθηματικές και κρυσταλλογραφικές πτυχές των «περιοδικών» (πλακόστρωση, κανονική διαίρεση του επιπέδου) έργων του Έσσερ από την </a:t>
            </a:r>
            <a:r>
              <a:rPr lang="en-US" dirty="0" err="1" smtClean="0">
                <a:solidFill>
                  <a:schemeClr val="accent2">
                    <a:lumMod val="75000"/>
                  </a:schemeClr>
                </a:solidFill>
              </a:rPr>
              <a:t>MacGillavry</a:t>
            </a:r>
            <a:r>
              <a:rPr lang="el-GR" dirty="0" smtClean="0">
                <a:solidFill>
                  <a:schemeClr val="accent2">
                    <a:lumMod val="75000"/>
                  </a:schemeClr>
                </a:solidFill>
              </a:rPr>
              <a:t>. </a:t>
            </a:r>
          </a:p>
          <a:p>
            <a:endParaRPr lang="el-GR" dirty="0"/>
          </a:p>
        </p:txBody>
      </p:sp>
      <p:pic>
        <p:nvPicPr>
          <p:cNvPr id="5" name="4 - Εικόνα" descr="LW355-MC-Escher-Drawing-Hands-1948.jpg"/>
          <p:cNvPicPr>
            <a:picLocks noChangeAspect="1"/>
          </p:cNvPicPr>
          <p:nvPr/>
        </p:nvPicPr>
        <p:blipFill>
          <a:blip r:embed="rId2" cstate="print"/>
          <a:stretch>
            <a:fillRect/>
          </a:stretch>
        </p:blipFill>
        <p:spPr>
          <a:xfrm>
            <a:off x="4211960" y="476672"/>
            <a:ext cx="4658664" cy="4032448"/>
          </a:xfrm>
          <a:prstGeom prst="rect">
            <a:avLst/>
          </a:prstGeom>
        </p:spPr>
      </p:pic>
      <p:sp>
        <p:nvSpPr>
          <p:cNvPr id="6" name="5 - TextBox"/>
          <p:cNvSpPr txBox="1"/>
          <p:nvPr/>
        </p:nvSpPr>
        <p:spPr>
          <a:xfrm>
            <a:off x="4211960" y="4581128"/>
            <a:ext cx="1728192" cy="276999"/>
          </a:xfrm>
          <a:prstGeom prst="rect">
            <a:avLst/>
          </a:prstGeom>
          <a:noFill/>
        </p:spPr>
        <p:txBody>
          <a:bodyPr wrap="square" rtlCol="0">
            <a:spAutoFit/>
          </a:bodyPr>
          <a:lstStyle/>
          <a:p>
            <a:r>
              <a:rPr lang="en-US" sz="1200" dirty="0" smtClean="0">
                <a:solidFill>
                  <a:schemeClr val="accent6">
                    <a:lumMod val="50000"/>
                  </a:schemeClr>
                </a:solidFill>
              </a:rPr>
              <a:t>Drawing Hands</a:t>
            </a:r>
            <a:endParaRPr lang="el-GR" sz="1200" dirty="0">
              <a:solidFill>
                <a:schemeClr val="accent6">
                  <a:lumMod val="50000"/>
                </a:schemeClr>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 - Εικόνα" descr="Escher-Big.jpg"/>
          <p:cNvPicPr>
            <a:picLocks noChangeAspect="1"/>
          </p:cNvPicPr>
          <p:nvPr/>
        </p:nvPicPr>
        <p:blipFill>
          <a:blip r:embed="rId2" cstate="print"/>
          <a:stretch>
            <a:fillRect/>
          </a:stretch>
        </p:blipFill>
        <p:spPr>
          <a:xfrm>
            <a:off x="1768922" y="1"/>
            <a:ext cx="5694171" cy="5301208"/>
          </a:xfrm>
          <a:prstGeom prst="rect">
            <a:avLst/>
          </a:prstGeom>
        </p:spPr>
      </p:pic>
      <p:sp>
        <p:nvSpPr>
          <p:cNvPr id="3" name="2 - TextBox"/>
          <p:cNvSpPr txBox="1"/>
          <p:nvPr/>
        </p:nvSpPr>
        <p:spPr>
          <a:xfrm>
            <a:off x="539552" y="5373216"/>
            <a:ext cx="7560840" cy="1323439"/>
          </a:xfrm>
          <a:prstGeom prst="rect">
            <a:avLst/>
          </a:prstGeom>
          <a:noFill/>
        </p:spPr>
        <p:txBody>
          <a:bodyPr wrap="square" rtlCol="0">
            <a:spAutoFit/>
          </a:bodyPr>
          <a:lstStyle/>
          <a:p>
            <a:r>
              <a:rPr lang="en-US" sz="1600" dirty="0" smtClean="0">
                <a:solidFill>
                  <a:schemeClr val="accent6">
                    <a:lumMod val="50000"/>
                  </a:schemeClr>
                </a:solidFill>
              </a:rPr>
              <a:t>“</a:t>
            </a:r>
            <a:r>
              <a:rPr lang="el-GR" sz="1600" dirty="0" smtClean="0">
                <a:solidFill>
                  <a:schemeClr val="accent6">
                    <a:lumMod val="50000"/>
                  </a:schemeClr>
                </a:solidFill>
              </a:rPr>
              <a:t>Τι παθητικοί σκλάβοι καταντάμε λόγω της υπερισχύουσας δύναμης της βαρύτητας σε όλα στη γη! […] Πραγματικά αυτοί οι τοίχοι των δωματίων μας, πάντα με γωνία 90 μοιρών είναι φοβερά βαρετοί και ενοχλητικοί.[…] Είτε το θέλουμε είτε όχι, πρέπει να υπακούσουμε στον τύραννό </a:t>
            </a:r>
            <a:r>
              <a:rPr lang="el-GR" sz="1600" dirty="0" smtClean="0">
                <a:solidFill>
                  <a:schemeClr val="accent6">
                    <a:lumMod val="50000"/>
                  </a:schemeClr>
                </a:solidFill>
              </a:rPr>
              <a:t>μας, </a:t>
            </a:r>
            <a:r>
              <a:rPr lang="el-GR" sz="1600" dirty="0" smtClean="0">
                <a:solidFill>
                  <a:schemeClr val="accent6">
                    <a:lumMod val="50000"/>
                  </a:schemeClr>
                </a:solidFill>
              </a:rPr>
              <a:t>τη βαρύτητα</a:t>
            </a:r>
            <a:r>
              <a:rPr lang="en-US" sz="1600" dirty="0" smtClean="0">
                <a:solidFill>
                  <a:schemeClr val="accent6">
                    <a:lumMod val="50000"/>
                  </a:schemeClr>
                </a:solidFill>
              </a:rPr>
              <a:t>”</a:t>
            </a:r>
            <a:endParaRPr lang="el-GR" sz="1600" dirty="0" smtClean="0">
              <a:solidFill>
                <a:schemeClr val="accent6">
                  <a:lumMod val="50000"/>
                </a:schemeClr>
              </a:solidFill>
            </a:endParaRPr>
          </a:p>
          <a:p>
            <a:r>
              <a:rPr lang="en-US" sz="1600" i="1" dirty="0" smtClean="0">
                <a:solidFill>
                  <a:schemeClr val="accent6">
                    <a:lumMod val="50000"/>
                  </a:schemeClr>
                </a:solidFill>
              </a:rPr>
              <a:t>Perspective</a:t>
            </a:r>
            <a:r>
              <a:rPr lang="el-GR" sz="1600" i="1" dirty="0" smtClean="0">
                <a:solidFill>
                  <a:schemeClr val="accent6">
                    <a:lumMod val="50000"/>
                  </a:schemeClr>
                </a:solidFill>
              </a:rPr>
              <a:t>, ομιλία, </a:t>
            </a:r>
            <a:r>
              <a:rPr lang="en-US" sz="1600" i="1" dirty="0" err="1" smtClean="0">
                <a:solidFill>
                  <a:schemeClr val="accent6">
                    <a:lumMod val="50000"/>
                  </a:schemeClr>
                </a:solidFill>
              </a:rPr>
              <a:t>Gemmeentemuseum</a:t>
            </a:r>
            <a:r>
              <a:rPr lang="en-US" sz="1600" i="1" dirty="0" smtClean="0">
                <a:solidFill>
                  <a:schemeClr val="accent6">
                    <a:lumMod val="50000"/>
                  </a:schemeClr>
                </a:solidFill>
              </a:rPr>
              <a:t>, The Hague, 3 March 1954</a:t>
            </a:r>
            <a:endParaRPr lang="el-GR" sz="1600" i="1" dirty="0">
              <a:solidFill>
                <a:schemeClr val="accent6">
                  <a:lumMod val="50000"/>
                </a:schemeClr>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395536" y="332656"/>
            <a:ext cx="2880320" cy="6186309"/>
          </a:xfrm>
          <a:prstGeom prst="rect">
            <a:avLst/>
          </a:prstGeom>
          <a:noFill/>
        </p:spPr>
        <p:txBody>
          <a:bodyPr wrap="square" rtlCol="0">
            <a:spAutoFit/>
          </a:bodyPr>
          <a:lstStyle/>
          <a:p>
            <a:r>
              <a:rPr lang="en-US" dirty="0" smtClean="0">
                <a:solidFill>
                  <a:schemeClr val="accent2">
                    <a:lumMod val="75000"/>
                  </a:schemeClr>
                </a:solidFill>
              </a:rPr>
              <a:t>T</a:t>
            </a:r>
            <a:r>
              <a:rPr lang="el-GR" dirty="0" smtClean="0">
                <a:solidFill>
                  <a:schemeClr val="accent2">
                    <a:lumMod val="75000"/>
                  </a:schemeClr>
                </a:solidFill>
              </a:rPr>
              <a:t>ο 1964 ο Έσσερ </a:t>
            </a:r>
            <a:r>
              <a:rPr lang="el-GR" dirty="0" err="1" smtClean="0">
                <a:solidFill>
                  <a:schemeClr val="accent2">
                    <a:lumMod val="75000"/>
                  </a:schemeClr>
                </a:solidFill>
              </a:rPr>
              <a:t>ταξιδέυει</a:t>
            </a:r>
            <a:r>
              <a:rPr lang="el-GR" dirty="0" smtClean="0">
                <a:solidFill>
                  <a:schemeClr val="accent2">
                    <a:lumMod val="75000"/>
                  </a:schemeClr>
                </a:solidFill>
              </a:rPr>
              <a:t> στη Βόρεια Αμερική για να δει το γιό του και να κάνει μερικές ομιλίες. Δυστυχώς αρρωσταίνει σχεδόν αμέσως μόλις φτάνει εκεί, και μετά από εγχείρηση στο Τορόντο επιστρέφει με τη γυναίκα του στην Ολλανδία. Τελικά μένει στη </a:t>
            </a:r>
            <a:r>
              <a:rPr lang="en-US" dirty="0" err="1" smtClean="0">
                <a:solidFill>
                  <a:schemeClr val="accent2">
                    <a:lumMod val="75000"/>
                  </a:schemeClr>
                </a:solidFill>
              </a:rPr>
              <a:t>Baarn</a:t>
            </a:r>
            <a:r>
              <a:rPr lang="en-US" dirty="0" smtClean="0">
                <a:solidFill>
                  <a:schemeClr val="accent2">
                    <a:lumMod val="75000"/>
                  </a:schemeClr>
                </a:solidFill>
              </a:rPr>
              <a:t> </a:t>
            </a:r>
            <a:r>
              <a:rPr lang="el-GR" dirty="0" smtClean="0">
                <a:solidFill>
                  <a:schemeClr val="accent2">
                    <a:lumMod val="75000"/>
                  </a:schemeClr>
                </a:solidFill>
              </a:rPr>
              <a:t>και αφιερώνεται στο έργο του, παρά την κατάρρευση της υγείας του.  Το Μάρτιο του 1972 η υγεία του Έσσερ χειροτερεύει. Η </a:t>
            </a:r>
            <a:r>
              <a:rPr lang="el-GR" dirty="0" err="1" smtClean="0">
                <a:solidFill>
                  <a:schemeClr val="accent2">
                    <a:lumMod val="75000"/>
                  </a:schemeClr>
                </a:solidFill>
              </a:rPr>
              <a:t>οικογένειάτου</a:t>
            </a:r>
            <a:r>
              <a:rPr lang="el-GR" dirty="0" smtClean="0">
                <a:solidFill>
                  <a:schemeClr val="accent2">
                    <a:lumMod val="75000"/>
                  </a:schemeClr>
                </a:solidFill>
              </a:rPr>
              <a:t> συσπειρώνεται γύρω του αλλάζοντας βάρδιες στο προσκεφάλι του. Πεθαίνει στις</a:t>
            </a:r>
            <a:r>
              <a:rPr lang="en-US" dirty="0" smtClean="0">
                <a:solidFill>
                  <a:schemeClr val="accent2">
                    <a:lumMod val="75000"/>
                  </a:schemeClr>
                </a:solidFill>
              </a:rPr>
              <a:t> 27 </a:t>
            </a:r>
            <a:r>
              <a:rPr lang="el-GR" dirty="0" smtClean="0">
                <a:solidFill>
                  <a:schemeClr val="accent2">
                    <a:lumMod val="75000"/>
                  </a:schemeClr>
                </a:solidFill>
              </a:rPr>
              <a:t>Μαρτίου του</a:t>
            </a:r>
            <a:r>
              <a:rPr lang="en-US" dirty="0" smtClean="0">
                <a:solidFill>
                  <a:schemeClr val="accent2">
                    <a:lumMod val="75000"/>
                  </a:schemeClr>
                </a:solidFill>
              </a:rPr>
              <a:t> 1972, </a:t>
            </a:r>
            <a:r>
              <a:rPr lang="el-GR" dirty="0" smtClean="0">
                <a:solidFill>
                  <a:schemeClr val="accent2">
                    <a:lumMod val="75000"/>
                  </a:schemeClr>
                </a:solidFill>
              </a:rPr>
              <a:t>σε ηλικία</a:t>
            </a:r>
            <a:r>
              <a:rPr lang="en-US" dirty="0" smtClean="0">
                <a:solidFill>
                  <a:schemeClr val="accent2">
                    <a:lumMod val="75000"/>
                  </a:schemeClr>
                </a:solidFill>
              </a:rPr>
              <a:t> 73 </a:t>
            </a:r>
            <a:r>
              <a:rPr lang="el-GR" dirty="0" smtClean="0">
                <a:solidFill>
                  <a:schemeClr val="accent2">
                    <a:lumMod val="75000"/>
                  </a:schemeClr>
                </a:solidFill>
              </a:rPr>
              <a:t>ετών</a:t>
            </a:r>
            <a:r>
              <a:rPr lang="en-US" dirty="0" smtClean="0">
                <a:solidFill>
                  <a:schemeClr val="accent2">
                    <a:lumMod val="75000"/>
                  </a:schemeClr>
                </a:solidFill>
              </a:rPr>
              <a:t>.</a:t>
            </a:r>
            <a:endParaRPr lang="el-GR" dirty="0" smtClean="0">
              <a:solidFill>
                <a:schemeClr val="accent2">
                  <a:lumMod val="75000"/>
                </a:schemeClr>
              </a:solidFill>
            </a:endParaRPr>
          </a:p>
          <a:p>
            <a:endParaRPr lang="el-GR" dirty="0"/>
          </a:p>
        </p:txBody>
      </p:sp>
      <p:pic>
        <p:nvPicPr>
          <p:cNvPr id="3" name="2 - Εικόνα" descr="LW268-MC-Escher-Hand-with-Reflecting-Sphere-1935 (1).jpg"/>
          <p:cNvPicPr>
            <a:picLocks noChangeAspect="1"/>
          </p:cNvPicPr>
          <p:nvPr/>
        </p:nvPicPr>
        <p:blipFill>
          <a:blip r:embed="rId2" cstate="print"/>
          <a:stretch>
            <a:fillRect/>
          </a:stretch>
        </p:blipFill>
        <p:spPr>
          <a:xfrm>
            <a:off x="4644008" y="404664"/>
            <a:ext cx="3456432" cy="51816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683568" y="6021288"/>
            <a:ext cx="7632848" cy="1015663"/>
          </a:xfrm>
          <a:prstGeom prst="rect">
            <a:avLst/>
          </a:prstGeom>
          <a:noFill/>
        </p:spPr>
        <p:txBody>
          <a:bodyPr wrap="square" rtlCol="0">
            <a:spAutoFit/>
          </a:bodyPr>
          <a:lstStyle/>
          <a:p>
            <a:pPr algn="ctr"/>
            <a:r>
              <a:rPr lang="el-GR" sz="2000" dirty="0" smtClean="0">
                <a:solidFill>
                  <a:schemeClr val="accent2">
                    <a:lumMod val="75000"/>
                  </a:schemeClr>
                </a:solidFill>
              </a:rPr>
              <a:t>Ευχαριστώ για την προσοχή σας</a:t>
            </a:r>
          </a:p>
          <a:p>
            <a:pPr algn="ctr"/>
            <a:endParaRPr lang="el-GR" sz="2000" dirty="0" smtClean="0">
              <a:solidFill>
                <a:schemeClr val="accent2">
                  <a:lumMod val="75000"/>
                </a:schemeClr>
              </a:solidFill>
            </a:endParaRPr>
          </a:p>
          <a:p>
            <a:pPr algn="ctr"/>
            <a:endParaRPr lang="el-GR" sz="2000" dirty="0" smtClean="0">
              <a:solidFill>
                <a:schemeClr val="accent2">
                  <a:lumMod val="75000"/>
                </a:schemeClr>
              </a:solidFill>
            </a:endParaRPr>
          </a:p>
        </p:txBody>
      </p:sp>
      <p:pic>
        <p:nvPicPr>
          <p:cNvPr id="3" name="2 - Εικόνα" descr="tetrahedral_planetoid.jpg"/>
          <p:cNvPicPr>
            <a:picLocks noChangeAspect="1"/>
          </p:cNvPicPr>
          <p:nvPr/>
        </p:nvPicPr>
        <p:blipFill>
          <a:blip r:embed="rId2" cstate="print"/>
          <a:stretch>
            <a:fillRect/>
          </a:stretch>
        </p:blipFill>
        <p:spPr>
          <a:xfrm>
            <a:off x="1835696" y="0"/>
            <a:ext cx="5472608" cy="5472608"/>
          </a:xfrm>
          <a:prstGeom prst="rect">
            <a:avLst/>
          </a:prstGeom>
        </p:spPr>
      </p:pic>
      <p:sp>
        <p:nvSpPr>
          <p:cNvPr id="4" name="3 - TextBox"/>
          <p:cNvSpPr txBox="1"/>
          <p:nvPr/>
        </p:nvSpPr>
        <p:spPr>
          <a:xfrm>
            <a:off x="1835696" y="5517232"/>
            <a:ext cx="3600400" cy="276999"/>
          </a:xfrm>
          <a:prstGeom prst="rect">
            <a:avLst/>
          </a:prstGeom>
          <a:noFill/>
        </p:spPr>
        <p:txBody>
          <a:bodyPr wrap="square" rtlCol="0">
            <a:spAutoFit/>
          </a:bodyPr>
          <a:lstStyle/>
          <a:p>
            <a:r>
              <a:rPr lang="en-US" sz="1200" dirty="0" smtClean="0">
                <a:solidFill>
                  <a:schemeClr val="accent6">
                    <a:lumMod val="50000"/>
                  </a:schemeClr>
                </a:solidFill>
              </a:rPr>
              <a:t>Tetrahedral planetoid</a:t>
            </a:r>
            <a:endParaRPr lang="el-GR" sz="1200" dirty="0">
              <a:solidFill>
                <a:schemeClr val="accent6">
                  <a:lumMod val="50000"/>
                </a:schemeClr>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1475656" y="548680"/>
            <a:ext cx="4320480" cy="5909310"/>
          </a:xfrm>
          <a:prstGeom prst="rect">
            <a:avLst/>
          </a:prstGeom>
          <a:noFill/>
        </p:spPr>
        <p:txBody>
          <a:bodyPr wrap="square" rtlCol="0">
            <a:spAutoFit/>
          </a:bodyPr>
          <a:lstStyle/>
          <a:p>
            <a:r>
              <a:rPr lang="el-GR" dirty="0" smtClean="0">
                <a:solidFill>
                  <a:schemeClr val="accent6">
                    <a:lumMod val="50000"/>
                  </a:schemeClr>
                </a:solidFill>
              </a:rPr>
              <a:t>ΠΗΓΕΣ:</a:t>
            </a:r>
          </a:p>
          <a:p>
            <a:r>
              <a:rPr lang="en-US" u="sng" dirty="0" smtClean="0">
                <a:solidFill>
                  <a:schemeClr val="accent6">
                    <a:lumMod val="50000"/>
                  </a:schemeClr>
                </a:solidFill>
                <a:hlinkClick r:id="rId2"/>
              </a:rPr>
              <a:t>http</a:t>
            </a:r>
            <a:r>
              <a:rPr lang="el-GR" u="sng" dirty="0" smtClean="0">
                <a:solidFill>
                  <a:schemeClr val="accent6">
                    <a:lumMod val="50000"/>
                  </a:schemeClr>
                </a:solidFill>
                <a:hlinkClick r:id="rId2"/>
              </a:rPr>
              <a:t>://</a:t>
            </a:r>
            <a:r>
              <a:rPr lang="en-US" u="sng" dirty="0" smtClean="0">
                <a:solidFill>
                  <a:schemeClr val="accent6">
                    <a:lumMod val="50000"/>
                  </a:schemeClr>
                </a:solidFill>
                <a:hlinkClick r:id="rId2"/>
              </a:rPr>
              <a:t>en</a:t>
            </a:r>
            <a:r>
              <a:rPr lang="el-GR" u="sng" dirty="0" smtClean="0">
                <a:solidFill>
                  <a:schemeClr val="accent6">
                    <a:lumMod val="50000"/>
                  </a:schemeClr>
                </a:solidFill>
                <a:hlinkClick r:id="rId2"/>
              </a:rPr>
              <a:t>.</a:t>
            </a:r>
            <a:r>
              <a:rPr lang="en-US" u="sng" dirty="0" err="1" smtClean="0">
                <a:solidFill>
                  <a:schemeClr val="accent6">
                    <a:lumMod val="50000"/>
                  </a:schemeClr>
                </a:solidFill>
                <a:hlinkClick r:id="rId2"/>
              </a:rPr>
              <a:t>wikipedia</a:t>
            </a:r>
            <a:r>
              <a:rPr lang="el-GR" u="sng" dirty="0" smtClean="0">
                <a:solidFill>
                  <a:schemeClr val="accent6">
                    <a:lumMod val="50000"/>
                  </a:schemeClr>
                </a:solidFill>
                <a:hlinkClick r:id="rId2"/>
              </a:rPr>
              <a:t>.</a:t>
            </a:r>
            <a:r>
              <a:rPr lang="en-US" u="sng" dirty="0" smtClean="0">
                <a:solidFill>
                  <a:schemeClr val="accent6">
                    <a:lumMod val="50000"/>
                  </a:schemeClr>
                </a:solidFill>
                <a:hlinkClick r:id="rId2"/>
              </a:rPr>
              <a:t>org</a:t>
            </a:r>
            <a:r>
              <a:rPr lang="el-GR" u="sng" dirty="0" smtClean="0">
                <a:solidFill>
                  <a:schemeClr val="accent6">
                    <a:lumMod val="50000"/>
                  </a:schemeClr>
                </a:solidFill>
                <a:hlinkClick r:id="rId2"/>
              </a:rPr>
              <a:t>/</a:t>
            </a:r>
            <a:r>
              <a:rPr lang="en-US" u="sng" dirty="0" smtClean="0">
                <a:solidFill>
                  <a:schemeClr val="accent6">
                    <a:lumMod val="50000"/>
                  </a:schemeClr>
                </a:solidFill>
                <a:hlinkClick r:id="rId2"/>
              </a:rPr>
              <a:t>wiki</a:t>
            </a:r>
            <a:r>
              <a:rPr lang="el-GR" u="sng" dirty="0" smtClean="0">
                <a:solidFill>
                  <a:schemeClr val="accent6">
                    <a:lumMod val="50000"/>
                  </a:schemeClr>
                </a:solidFill>
                <a:hlinkClick r:id="rId2"/>
              </a:rPr>
              <a:t>/</a:t>
            </a:r>
            <a:r>
              <a:rPr lang="en-US" u="sng" dirty="0" smtClean="0">
                <a:solidFill>
                  <a:schemeClr val="accent6">
                    <a:lumMod val="50000"/>
                  </a:schemeClr>
                </a:solidFill>
                <a:hlinkClick r:id="rId2"/>
              </a:rPr>
              <a:t>M</a:t>
            </a:r>
            <a:r>
              <a:rPr lang="el-GR" u="sng" dirty="0" smtClean="0">
                <a:solidFill>
                  <a:schemeClr val="accent6">
                    <a:lumMod val="50000"/>
                  </a:schemeClr>
                </a:solidFill>
                <a:hlinkClick r:id="rId2"/>
              </a:rPr>
              <a:t>._</a:t>
            </a:r>
            <a:r>
              <a:rPr lang="en-US" u="sng" dirty="0" smtClean="0">
                <a:solidFill>
                  <a:schemeClr val="accent6">
                    <a:lumMod val="50000"/>
                  </a:schemeClr>
                </a:solidFill>
                <a:hlinkClick r:id="rId2"/>
              </a:rPr>
              <a:t>C</a:t>
            </a:r>
            <a:r>
              <a:rPr lang="el-GR" u="sng" dirty="0" smtClean="0">
                <a:solidFill>
                  <a:schemeClr val="accent6">
                    <a:lumMod val="50000"/>
                  </a:schemeClr>
                </a:solidFill>
                <a:hlinkClick r:id="rId2"/>
              </a:rPr>
              <a:t>._</a:t>
            </a:r>
            <a:r>
              <a:rPr lang="en-US" u="sng" dirty="0" smtClean="0">
                <a:solidFill>
                  <a:schemeClr val="accent6">
                    <a:lumMod val="50000"/>
                  </a:schemeClr>
                </a:solidFill>
                <a:hlinkClick r:id="rId2"/>
              </a:rPr>
              <a:t>Escher</a:t>
            </a:r>
            <a:endParaRPr lang="el-GR" u="sng" dirty="0" smtClean="0">
              <a:solidFill>
                <a:schemeClr val="accent6">
                  <a:lumMod val="50000"/>
                </a:schemeClr>
              </a:solidFill>
            </a:endParaRPr>
          </a:p>
          <a:p>
            <a:r>
              <a:rPr lang="en-US" u="sng" dirty="0" smtClean="0">
                <a:solidFill>
                  <a:schemeClr val="accent6">
                    <a:lumMod val="50000"/>
                  </a:schemeClr>
                </a:solidFill>
                <a:hlinkClick r:id="rId3"/>
              </a:rPr>
              <a:t>http</a:t>
            </a:r>
            <a:r>
              <a:rPr lang="el-GR" u="sng" dirty="0" smtClean="0">
                <a:solidFill>
                  <a:schemeClr val="accent6">
                    <a:lumMod val="50000"/>
                  </a:schemeClr>
                </a:solidFill>
                <a:hlinkClick r:id="rId3"/>
              </a:rPr>
              <a:t>://</a:t>
            </a:r>
            <a:r>
              <a:rPr lang="en-US" u="sng" dirty="0" smtClean="0">
                <a:solidFill>
                  <a:schemeClr val="accent6">
                    <a:lumMod val="50000"/>
                  </a:schemeClr>
                </a:solidFill>
                <a:hlinkClick r:id="rId3"/>
              </a:rPr>
              <a:t>users</a:t>
            </a:r>
            <a:r>
              <a:rPr lang="el-GR" u="sng" dirty="0" smtClean="0">
                <a:solidFill>
                  <a:schemeClr val="accent6">
                    <a:lumMod val="50000"/>
                  </a:schemeClr>
                </a:solidFill>
                <a:hlinkClick r:id="rId3"/>
              </a:rPr>
              <a:t>.</a:t>
            </a:r>
            <a:r>
              <a:rPr lang="en-US" u="sng" dirty="0" err="1" smtClean="0">
                <a:solidFill>
                  <a:schemeClr val="accent6">
                    <a:lumMod val="50000"/>
                  </a:schemeClr>
                </a:solidFill>
                <a:hlinkClick r:id="rId3"/>
              </a:rPr>
              <a:t>erols</a:t>
            </a:r>
            <a:r>
              <a:rPr lang="el-GR" u="sng" dirty="0" smtClean="0">
                <a:solidFill>
                  <a:schemeClr val="accent6">
                    <a:lumMod val="50000"/>
                  </a:schemeClr>
                </a:solidFill>
                <a:hlinkClick r:id="rId3"/>
              </a:rPr>
              <a:t>.</a:t>
            </a:r>
            <a:r>
              <a:rPr lang="en-US" u="sng" dirty="0" smtClean="0">
                <a:solidFill>
                  <a:schemeClr val="accent6">
                    <a:lumMod val="50000"/>
                  </a:schemeClr>
                </a:solidFill>
                <a:hlinkClick r:id="rId3"/>
              </a:rPr>
              <a:t>com</a:t>
            </a:r>
            <a:r>
              <a:rPr lang="el-GR" u="sng" dirty="0" smtClean="0">
                <a:solidFill>
                  <a:schemeClr val="accent6">
                    <a:lumMod val="50000"/>
                  </a:schemeClr>
                </a:solidFill>
                <a:hlinkClick r:id="rId3"/>
              </a:rPr>
              <a:t>/</a:t>
            </a:r>
            <a:r>
              <a:rPr lang="en-US" u="sng" dirty="0" err="1" smtClean="0">
                <a:solidFill>
                  <a:schemeClr val="accent6">
                    <a:lumMod val="50000"/>
                  </a:schemeClr>
                </a:solidFill>
                <a:hlinkClick r:id="rId3"/>
              </a:rPr>
              <a:t>ziring</a:t>
            </a:r>
            <a:r>
              <a:rPr lang="el-GR" u="sng" dirty="0" smtClean="0">
                <a:solidFill>
                  <a:schemeClr val="accent6">
                    <a:lumMod val="50000"/>
                  </a:schemeClr>
                </a:solidFill>
                <a:hlinkClick r:id="rId3"/>
              </a:rPr>
              <a:t>/</a:t>
            </a:r>
            <a:r>
              <a:rPr lang="en-US" u="sng" dirty="0" err="1" smtClean="0">
                <a:solidFill>
                  <a:schemeClr val="accent6">
                    <a:lumMod val="50000"/>
                  </a:schemeClr>
                </a:solidFill>
                <a:hlinkClick r:id="rId3"/>
              </a:rPr>
              <a:t>escher</a:t>
            </a:r>
            <a:r>
              <a:rPr lang="el-GR" u="sng" dirty="0" smtClean="0">
                <a:solidFill>
                  <a:schemeClr val="accent6">
                    <a:lumMod val="50000"/>
                  </a:schemeClr>
                </a:solidFill>
                <a:hlinkClick r:id="rId3"/>
              </a:rPr>
              <a:t>_</a:t>
            </a:r>
            <a:r>
              <a:rPr lang="en-US" u="sng" dirty="0" smtClean="0">
                <a:solidFill>
                  <a:schemeClr val="accent6">
                    <a:lumMod val="50000"/>
                  </a:schemeClr>
                </a:solidFill>
                <a:hlinkClick r:id="rId3"/>
              </a:rPr>
              <a:t>bio</a:t>
            </a:r>
            <a:r>
              <a:rPr lang="el-GR" u="sng" dirty="0" smtClean="0">
                <a:solidFill>
                  <a:schemeClr val="accent6">
                    <a:lumMod val="50000"/>
                  </a:schemeClr>
                </a:solidFill>
                <a:hlinkClick r:id="rId3"/>
              </a:rPr>
              <a:t>.</a:t>
            </a:r>
            <a:r>
              <a:rPr lang="en-US" u="sng" dirty="0" err="1" smtClean="0">
                <a:solidFill>
                  <a:schemeClr val="accent6">
                    <a:lumMod val="50000"/>
                  </a:schemeClr>
                </a:solidFill>
                <a:hlinkClick r:id="rId3"/>
              </a:rPr>
              <a:t>htm</a:t>
            </a:r>
            <a:endParaRPr lang="el-GR" u="sng" dirty="0" smtClean="0">
              <a:solidFill>
                <a:schemeClr val="accent6">
                  <a:lumMod val="50000"/>
                </a:schemeClr>
              </a:solidFill>
            </a:endParaRPr>
          </a:p>
          <a:p>
            <a:r>
              <a:rPr lang="en-US" u="sng" dirty="0" smtClean="0">
                <a:solidFill>
                  <a:schemeClr val="accent6">
                    <a:lumMod val="50000"/>
                  </a:schemeClr>
                </a:solidFill>
                <a:hlinkClick r:id="rId4"/>
              </a:rPr>
              <a:t>http</a:t>
            </a:r>
            <a:r>
              <a:rPr lang="el-GR" u="sng" dirty="0" smtClean="0">
                <a:solidFill>
                  <a:schemeClr val="accent6">
                    <a:lumMod val="50000"/>
                  </a:schemeClr>
                </a:solidFill>
                <a:hlinkClick r:id="rId4"/>
              </a:rPr>
              <a:t>://</a:t>
            </a:r>
            <a:r>
              <a:rPr lang="en-US" u="sng" dirty="0" smtClean="0">
                <a:solidFill>
                  <a:schemeClr val="accent6">
                    <a:lumMod val="50000"/>
                  </a:schemeClr>
                </a:solidFill>
                <a:hlinkClick r:id="rId4"/>
              </a:rPr>
              <a:t>www</a:t>
            </a:r>
            <a:r>
              <a:rPr lang="el-GR" u="sng" dirty="0" smtClean="0">
                <a:solidFill>
                  <a:schemeClr val="accent6">
                    <a:lumMod val="50000"/>
                  </a:schemeClr>
                </a:solidFill>
                <a:hlinkClick r:id="rId4"/>
              </a:rPr>
              <a:t>.</a:t>
            </a:r>
            <a:r>
              <a:rPr lang="en-US" u="sng" dirty="0" err="1" smtClean="0">
                <a:solidFill>
                  <a:schemeClr val="accent6">
                    <a:lumMod val="50000"/>
                  </a:schemeClr>
                </a:solidFill>
                <a:hlinkClick r:id="rId4"/>
              </a:rPr>
              <a:t>mcescher</a:t>
            </a:r>
            <a:r>
              <a:rPr lang="el-GR" u="sng" dirty="0" smtClean="0">
                <a:solidFill>
                  <a:schemeClr val="accent6">
                    <a:lumMod val="50000"/>
                  </a:schemeClr>
                </a:solidFill>
                <a:hlinkClick r:id="rId4"/>
              </a:rPr>
              <a:t>.</a:t>
            </a:r>
            <a:r>
              <a:rPr lang="en-US" u="sng" dirty="0" smtClean="0">
                <a:solidFill>
                  <a:schemeClr val="accent6">
                    <a:lumMod val="50000"/>
                  </a:schemeClr>
                </a:solidFill>
                <a:hlinkClick r:id="rId4"/>
              </a:rPr>
              <a:t>com</a:t>
            </a:r>
            <a:r>
              <a:rPr lang="el-GR" u="sng" dirty="0" smtClean="0">
                <a:solidFill>
                  <a:schemeClr val="accent6">
                    <a:lumMod val="50000"/>
                  </a:schemeClr>
                </a:solidFill>
                <a:hlinkClick r:id="rId4"/>
              </a:rPr>
              <a:t>/</a:t>
            </a:r>
            <a:r>
              <a:rPr lang="en-US" u="sng" dirty="0" smtClean="0">
                <a:solidFill>
                  <a:schemeClr val="accent6">
                    <a:lumMod val="50000"/>
                  </a:schemeClr>
                </a:solidFill>
                <a:hlinkClick r:id="rId4"/>
              </a:rPr>
              <a:t>about</a:t>
            </a:r>
            <a:r>
              <a:rPr lang="el-GR" u="sng" dirty="0" smtClean="0">
                <a:solidFill>
                  <a:schemeClr val="accent6">
                    <a:lumMod val="50000"/>
                  </a:schemeClr>
                </a:solidFill>
                <a:hlinkClick r:id="rId4"/>
              </a:rPr>
              <a:t>/</a:t>
            </a:r>
            <a:r>
              <a:rPr lang="en-US" u="sng" dirty="0" smtClean="0">
                <a:solidFill>
                  <a:schemeClr val="accent6">
                    <a:lumMod val="50000"/>
                  </a:schemeClr>
                </a:solidFill>
                <a:hlinkClick r:id="rId4"/>
              </a:rPr>
              <a:t>biography</a:t>
            </a:r>
            <a:r>
              <a:rPr lang="el-GR" u="sng" dirty="0" smtClean="0">
                <a:solidFill>
                  <a:schemeClr val="accent6">
                    <a:lumMod val="50000"/>
                  </a:schemeClr>
                </a:solidFill>
                <a:hlinkClick r:id="rId4"/>
              </a:rPr>
              <a:t>/</a:t>
            </a:r>
            <a:endParaRPr lang="el-GR" u="sng" dirty="0" smtClean="0">
              <a:solidFill>
                <a:schemeClr val="accent6">
                  <a:lumMod val="50000"/>
                </a:schemeClr>
              </a:solidFill>
            </a:endParaRPr>
          </a:p>
          <a:p>
            <a:r>
              <a:rPr lang="en-US" u="sng" dirty="0" smtClean="0">
                <a:solidFill>
                  <a:schemeClr val="accent6">
                    <a:lumMod val="50000"/>
                  </a:schemeClr>
                </a:solidFill>
                <a:hlinkClick r:id="rId5"/>
              </a:rPr>
              <a:t>http</a:t>
            </a:r>
            <a:r>
              <a:rPr lang="el-GR" u="sng" dirty="0" smtClean="0">
                <a:solidFill>
                  <a:schemeClr val="accent6">
                    <a:lumMod val="50000"/>
                  </a:schemeClr>
                </a:solidFill>
                <a:hlinkClick r:id="rId5"/>
              </a:rPr>
              <a:t>://</a:t>
            </a:r>
            <a:r>
              <a:rPr lang="en-US" u="sng" dirty="0" smtClean="0">
                <a:solidFill>
                  <a:schemeClr val="accent6">
                    <a:lumMod val="50000"/>
                  </a:schemeClr>
                </a:solidFill>
                <a:hlinkClick r:id="rId5"/>
              </a:rPr>
              <a:t>www</a:t>
            </a:r>
            <a:r>
              <a:rPr lang="el-GR" u="sng" dirty="0" smtClean="0">
                <a:solidFill>
                  <a:schemeClr val="accent6">
                    <a:lumMod val="50000"/>
                  </a:schemeClr>
                </a:solidFill>
                <a:hlinkClick r:id="rId5"/>
              </a:rPr>
              <a:t>.</a:t>
            </a:r>
            <a:r>
              <a:rPr lang="en-US" u="sng" dirty="0" err="1" smtClean="0">
                <a:solidFill>
                  <a:schemeClr val="accent6">
                    <a:lumMod val="50000"/>
                  </a:schemeClr>
                </a:solidFill>
                <a:hlinkClick r:id="rId5"/>
              </a:rPr>
              <a:t>protagon</a:t>
            </a:r>
            <a:r>
              <a:rPr lang="el-GR" u="sng" dirty="0" smtClean="0">
                <a:solidFill>
                  <a:schemeClr val="accent6">
                    <a:lumMod val="50000"/>
                  </a:schemeClr>
                </a:solidFill>
                <a:hlinkClick r:id="rId5"/>
              </a:rPr>
              <a:t>.</a:t>
            </a:r>
            <a:r>
              <a:rPr lang="en-US" u="sng" dirty="0" err="1" smtClean="0">
                <a:solidFill>
                  <a:schemeClr val="accent6">
                    <a:lumMod val="50000"/>
                  </a:schemeClr>
                </a:solidFill>
                <a:hlinkClick r:id="rId5"/>
              </a:rPr>
              <a:t>gr</a:t>
            </a:r>
            <a:r>
              <a:rPr lang="el-GR" u="sng" dirty="0" smtClean="0">
                <a:solidFill>
                  <a:schemeClr val="accent6">
                    <a:lumMod val="50000"/>
                  </a:schemeClr>
                </a:solidFill>
                <a:hlinkClick r:id="rId5"/>
              </a:rPr>
              <a:t>/?</a:t>
            </a:r>
            <a:r>
              <a:rPr lang="en-US" u="sng" dirty="0" err="1" smtClean="0">
                <a:solidFill>
                  <a:schemeClr val="accent6">
                    <a:lumMod val="50000"/>
                  </a:schemeClr>
                </a:solidFill>
                <a:hlinkClick r:id="rId5"/>
              </a:rPr>
              <a:t>i</a:t>
            </a:r>
            <a:r>
              <a:rPr lang="el-GR" u="sng" dirty="0" smtClean="0">
                <a:solidFill>
                  <a:schemeClr val="accent6">
                    <a:lumMod val="50000"/>
                  </a:schemeClr>
                </a:solidFill>
                <a:hlinkClick r:id="rId5"/>
              </a:rPr>
              <a:t>=</a:t>
            </a:r>
            <a:r>
              <a:rPr lang="en-US" u="sng" dirty="0" err="1" smtClean="0">
                <a:solidFill>
                  <a:schemeClr val="accent6">
                    <a:lumMod val="50000"/>
                  </a:schemeClr>
                </a:solidFill>
                <a:hlinkClick r:id="rId5"/>
              </a:rPr>
              <a:t>protagon</a:t>
            </a:r>
            <a:r>
              <a:rPr lang="el-GR" u="sng" dirty="0" smtClean="0">
                <a:solidFill>
                  <a:schemeClr val="accent6">
                    <a:lumMod val="50000"/>
                  </a:schemeClr>
                </a:solidFill>
                <a:hlinkClick r:id="rId5"/>
              </a:rPr>
              <a:t>.</a:t>
            </a:r>
            <a:r>
              <a:rPr lang="en-US" u="sng" dirty="0" smtClean="0">
                <a:solidFill>
                  <a:schemeClr val="accent6">
                    <a:lumMod val="50000"/>
                  </a:schemeClr>
                </a:solidFill>
                <a:hlinkClick r:id="rId5"/>
              </a:rPr>
              <a:t>el</a:t>
            </a:r>
            <a:r>
              <a:rPr lang="el-GR" u="sng" dirty="0" smtClean="0">
                <a:solidFill>
                  <a:schemeClr val="accent6">
                    <a:lumMod val="50000"/>
                  </a:schemeClr>
                </a:solidFill>
                <a:hlinkClick r:id="rId5"/>
              </a:rPr>
              <a:t>.</a:t>
            </a:r>
            <a:r>
              <a:rPr lang="en-US" u="sng" dirty="0" smtClean="0">
                <a:solidFill>
                  <a:schemeClr val="accent6">
                    <a:lumMod val="50000"/>
                  </a:schemeClr>
                </a:solidFill>
                <a:hlinkClick r:id="rId5"/>
              </a:rPr>
              <a:t>article</a:t>
            </a:r>
            <a:r>
              <a:rPr lang="el-GR" u="sng" dirty="0" smtClean="0">
                <a:solidFill>
                  <a:schemeClr val="accent6">
                    <a:lumMod val="50000"/>
                  </a:schemeClr>
                </a:solidFill>
                <a:hlinkClick r:id="rId5"/>
              </a:rPr>
              <a:t>&amp;</a:t>
            </a:r>
            <a:r>
              <a:rPr lang="en-US" u="sng" dirty="0" smtClean="0">
                <a:solidFill>
                  <a:schemeClr val="accent6">
                    <a:lumMod val="50000"/>
                  </a:schemeClr>
                </a:solidFill>
                <a:hlinkClick r:id="rId5"/>
              </a:rPr>
              <a:t>id</a:t>
            </a:r>
            <a:r>
              <a:rPr lang="el-GR" u="sng" dirty="0" smtClean="0">
                <a:solidFill>
                  <a:schemeClr val="accent6">
                    <a:lumMod val="50000"/>
                  </a:schemeClr>
                </a:solidFill>
                <a:hlinkClick r:id="rId5"/>
              </a:rPr>
              <a:t>=28471</a:t>
            </a:r>
            <a:endParaRPr lang="el-GR" u="sng" dirty="0" smtClean="0">
              <a:solidFill>
                <a:schemeClr val="accent6">
                  <a:lumMod val="50000"/>
                </a:schemeClr>
              </a:solidFill>
            </a:endParaRPr>
          </a:p>
          <a:p>
            <a:r>
              <a:rPr lang="en-US" u="sng" dirty="0" smtClean="0">
                <a:solidFill>
                  <a:schemeClr val="accent6">
                    <a:lumMod val="50000"/>
                  </a:schemeClr>
                </a:solidFill>
                <a:hlinkClick r:id="rId6"/>
              </a:rPr>
              <a:t>http</a:t>
            </a:r>
            <a:r>
              <a:rPr lang="el-GR" u="sng" dirty="0" smtClean="0">
                <a:solidFill>
                  <a:schemeClr val="accent6">
                    <a:lumMod val="50000"/>
                  </a:schemeClr>
                </a:solidFill>
                <a:hlinkClick r:id="rId6"/>
              </a:rPr>
              <a:t>://</a:t>
            </a:r>
            <a:r>
              <a:rPr lang="en-US" u="sng" dirty="0" smtClean="0">
                <a:solidFill>
                  <a:schemeClr val="accent6">
                    <a:lumMod val="50000"/>
                  </a:schemeClr>
                </a:solidFill>
                <a:hlinkClick r:id="rId6"/>
              </a:rPr>
              <a:t>www</a:t>
            </a:r>
            <a:r>
              <a:rPr lang="el-GR" u="sng" dirty="0" smtClean="0">
                <a:solidFill>
                  <a:schemeClr val="accent6">
                    <a:lumMod val="50000"/>
                  </a:schemeClr>
                </a:solidFill>
                <a:hlinkClick r:id="rId6"/>
              </a:rPr>
              <a:t>.</a:t>
            </a:r>
            <a:r>
              <a:rPr lang="en-US" u="sng" dirty="0" smtClean="0">
                <a:solidFill>
                  <a:schemeClr val="accent6">
                    <a:lumMod val="50000"/>
                  </a:schemeClr>
                </a:solidFill>
                <a:hlinkClick r:id="rId6"/>
              </a:rPr>
              <a:t>math</a:t>
            </a:r>
            <a:r>
              <a:rPr lang="el-GR" u="sng" dirty="0" smtClean="0">
                <a:solidFill>
                  <a:schemeClr val="accent6">
                    <a:lumMod val="50000"/>
                  </a:schemeClr>
                </a:solidFill>
                <a:hlinkClick r:id="rId6"/>
              </a:rPr>
              <a:t>.</a:t>
            </a:r>
            <a:r>
              <a:rPr lang="en-US" u="sng" dirty="0" err="1" smtClean="0">
                <a:solidFill>
                  <a:schemeClr val="accent6">
                    <a:lumMod val="50000"/>
                  </a:schemeClr>
                </a:solidFill>
                <a:hlinkClick r:id="rId6"/>
              </a:rPr>
              <a:t>cornell</a:t>
            </a:r>
            <a:r>
              <a:rPr lang="el-GR" u="sng" dirty="0" smtClean="0">
                <a:solidFill>
                  <a:schemeClr val="accent6">
                    <a:lumMod val="50000"/>
                  </a:schemeClr>
                </a:solidFill>
                <a:hlinkClick r:id="rId6"/>
              </a:rPr>
              <a:t>.</a:t>
            </a:r>
            <a:r>
              <a:rPr lang="en-US" u="sng" dirty="0" err="1" smtClean="0">
                <a:solidFill>
                  <a:schemeClr val="accent6">
                    <a:lumMod val="50000"/>
                  </a:schemeClr>
                </a:solidFill>
                <a:hlinkClick r:id="rId6"/>
              </a:rPr>
              <a:t>edu</a:t>
            </a:r>
            <a:r>
              <a:rPr lang="el-GR" u="sng" dirty="0" smtClean="0">
                <a:solidFill>
                  <a:schemeClr val="accent6">
                    <a:lumMod val="50000"/>
                  </a:schemeClr>
                </a:solidFill>
                <a:hlinkClick r:id="rId6"/>
              </a:rPr>
              <a:t>/~</a:t>
            </a:r>
            <a:r>
              <a:rPr lang="en-US" u="sng" dirty="0" err="1" smtClean="0">
                <a:solidFill>
                  <a:schemeClr val="accent6">
                    <a:lumMod val="50000"/>
                  </a:schemeClr>
                </a:solidFill>
                <a:hlinkClick r:id="rId6"/>
              </a:rPr>
              <a:t>mec</a:t>
            </a:r>
            <a:r>
              <a:rPr lang="el-GR" u="sng" dirty="0" smtClean="0">
                <a:solidFill>
                  <a:schemeClr val="accent6">
                    <a:lumMod val="50000"/>
                  </a:schemeClr>
                </a:solidFill>
                <a:hlinkClick r:id="rId6"/>
              </a:rPr>
              <a:t>/</a:t>
            </a:r>
            <a:r>
              <a:rPr lang="en-US" u="sng" dirty="0" smtClean="0">
                <a:solidFill>
                  <a:schemeClr val="accent6">
                    <a:lumMod val="50000"/>
                  </a:schemeClr>
                </a:solidFill>
                <a:hlinkClick r:id="rId6"/>
              </a:rPr>
              <a:t>Winter</a:t>
            </a:r>
            <a:r>
              <a:rPr lang="el-GR" u="sng" dirty="0" smtClean="0">
                <a:solidFill>
                  <a:schemeClr val="accent6">
                    <a:lumMod val="50000"/>
                  </a:schemeClr>
                </a:solidFill>
                <a:hlinkClick r:id="rId6"/>
              </a:rPr>
              <a:t>2009/</a:t>
            </a:r>
            <a:r>
              <a:rPr lang="en-US" u="sng" dirty="0" err="1" smtClean="0">
                <a:solidFill>
                  <a:schemeClr val="accent6">
                    <a:lumMod val="50000"/>
                  </a:schemeClr>
                </a:solidFill>
                <a:hlinkClick r:id="rId6"/>
              </a:rPr>
              <a:t>Mihai</a:t>
            </a:r>
            <a:r>
              <a:rPr lang="el-GR" u="sng" dirty="0" smtClean="0">
                <a:solidFill>
                  <a:schemeClr val="accent6">
                    <a:lumMod val="50000"/>
                  </a:schemeClr>
                </a:solidFill>
                <a:hlinkClick r:id="rId6"/>
              </a:rPr>
              <a:t>/</a:t>
            </a:r>
            <a:r>
              <a:rPr lang="en-US" u="sng" dirty="0" smtClean="0">
                <a:solidFill>
                  <a:schemeClr val="accent6">
                    <a:lumMod val="50000"/>
                  </a:schemeClr>
                </a:solidFill>
                <a:hlinkClick r:id="rId6"/>
              </a:rPr>
              <a:t>section</a:t>
            </a:r>
            <a:r>
              <a:rPr lang="el-GR" u="sng" dirty="0" smtClean="0">
                <a:solidFill>
                  <a:schemeClr val="accent6">
                    <a:lumMod val="50000"/>
                  </a:schemeClr>
                </a:solidFill>
                <a:hlinkClick r:id="rId6"/>
              </a:rPr>
              <a:t>8.</a:t>
            </a:r>
            <a:r>
              <a:rPr lang="en-US" u="sng" dirty="0" smtClean="0">
                <a:solidFill>
                  <a:schemeClr val="accent6">
                    <a:lumMod val="50000"/>
                  </a:schemeClr>
                </a:solidFill>
                <a:hlinkClick r:id="rId6"/>
              </a:rPr>
              <a:t>html</a:t>
            </a:r>
            <a:endParaRPr lang="el-GR" u="sng" dirty="0" smtClean="0">
              <a:solidFill>
                <a:schemeClr val="accent6">
                  <a:lumMod val="50000"/>
                </a:schemeClr>
              </a:solidFill>
            </a:endParaRPr>
          </a:p>
          <a:p>
            <a:endParaRPr lang="en-US" u="sng" dirty="0" smtClean="0">
              <a:solidFill>
                <a:schemeClr val="accent6">
                  <a:lumMod val="50000"/>
                </a:schemeClr>
              </a:solidFill>
            </a:endParaRPr>
          </a:p>
          <a:p>
            <a:r>
              <a:rPr lang="en-US" u="sng" dirty="0" smtClean="0">
                <a:solidFill>
                  <a:schemeClr val="accent6">
                    <a:lumMod val="50000"/>
                  </a:schemeClr>
                </a:solidFill>
              </a:rPr>
              <a:t>flipsideflorida.wordpress.com/2013/01/26/</a:t>
            </a:r>
            <a:r>
              <a:rPr lang="en-US" u="sng" dirty="0" err="1" smtClean="0">
                <a:solidFill>
                  <a:schemeClr val="accent6">
                    <a:lumMod val="50000"/>
                  </a:schemeClr>
                </a:solidFill>
              </a:rPr>
              <a:t>escher</a:t>
            </a:r>
            <a:r>
              <a:rPr lang="en-US" u="sng" dirty="0" smtClean="0">
                <a:solidFill>
                  <a:schemeClr val="accent6">
                    <a:lumMod val="50000"/>
                  </a:schemeClr>
                </a:solidFill>
              </a:rPr>
              <a:t>-</a:t>
            </a:r>
            <a:r>
              <a:rPr lang="en-US" u="sng" dirty="0" err="1" smtClean="0">
                <a:solidFill>
                  <a:schemeClr val="accent6">
                    <a:lumMod val="50000"/>
                  </a:schemeClr>
                </a:solidFill>
              </a:rPr>
              <a:t>adria</a:t>
            </a:r>
            <a:r>
              <a:rPr lang="en-US" u="sng" dirty="0" smtClean="0">
                <a:solidFill>
                  <a:schemeClr val="accent6">
                    <a:lumMod val="50000"/>
                  </a:schemeClr>
                </a:solidFill>
              </a:rPr>
              <a:t>-shipping-co/</a:t>
            </a:r>
          </a:p>
          <a:p>
            <a:endParaRPr lang="el-GR" u="sng" dirty="0" smtClean="0">
              <a:solidFill>
                <a:schemeClr val="accent6">
                  <a:lumMod val="50000"/>
                </a:schemeClr>
              </a:solidFill>
            </a:endParaRPr>
          </a:p>
          <a:p>
            <a:r>
              <a:rPr lang="en-US" u="sng" dirty="0" smtClean="0">
                <a:solidFill>
                  <a:schemeClr val="accent6">
                    <a:lumMod val="50000"/>
                  </a:schemeClr>
                </a:solidFill>
                <a:hlinkClick r:id="rId7"/>
              </a:rPr>
              <a:t>http://cybermuse.gallery.ca/cybermuse/youth/escher/themes/themes08_e.jsp</a:t>
            </a:r>
            <a:endParaRPr lang="en-US" u="sng" dirty="0" smtClean="0">
              <a:solidFill>
                <a:schemeClr val="accent6">
                  <a:lumMod val="50000"/>
                </a:schemeClr>
              </a:solidFill>
            </a:endParaRPr>
          </a:p>
          <a:p>
            <a:endParaRPr lang="en-US" u="sng" dirty="0" smtClean="0">
              <a:solidFill>
                <a:schemeClr val="accent6">
                  <a:lumMod val="50000"/>
                </a:schemeClr>
              </a:solidFill>
            </a:endParaRPr>
          </a:p>
          <a:p>
            <a:r>
              <a:rPr lang="en-US" dirty="0" smtClean="0">
                <a:solidFill>
                  <a:schemeClr val="accent6">
                    <a:lumMod val="50000"/>
                  </a:schemeClr>
                </a:solidFill>
              </a:rPr>
              <a:t>“The Magic of M.C. Escher”,  </a:t>
            </a:r>
            <a:r>
              <a:rPr lang="en-US" dirty="0" err="1" smtClean="0">
                <a:solidFill>
                  <a:schemeClr val="accent6">
                    <a:lumMod val="50000"/>
                  </a:schemeClr>
                </a:solidFill>
              </a:rPr>
              <a:t>Locher</a:t>
            </a:r>
            <a:endParaRPr lang="en-US" dirty="0" smtClean="0">
              <a:solidFill>
                <a:schemeClr val="accent6">
                  <a:lumMod val="50000"/>
                </a:schemeClr>
              </a:solidFill>
            </a:endParaRPr>
          </a:p>
          <a:p>
            <a:endParaRPr lang="en-US" dirty="0" smtClean="0">
              <a:solidFill>
                <a:schemeClr val="accent6">
                  <a:lumMod val="50000"/>
                </a:schemeClr>
              </a:solidFill>
            </a:endParaRPr>
          </a:p>
          <a:p>
            <a:r>
              <a:rPr lang="en-US" dirty="0" smtClean="0">
                <a:solidFill>
                  <a:schemeClr val="accent6">
                    <a:lumMod val="50000"/>
                  </a:schemeClr>
                </a:solidFill>
              </a:rPr>
              <a:t>“M.C. Escher, The Graphic Work, TASCHEN</a:t>
            </a:r>
            <a:endParaRPr lang="el-GR" dirty="0" smtClean="0">
              <a:solidFill>
                <a:schemeClr val="accent6">
                  <a:lumMod val="50000"/>
                </a:schemeClr>
              </a:solidFill>
            </a:endParaRPr>
          </a:p>
          <a:p>
            <a:endParaRPr lang="el-G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4 - Θέση περιεχομένου" descr="moebius-strip-ii.jpg"/>
          <p:cNvPicPr>
            <a:picLocks noGrp="1" noChangeAspect="1"/>
          </p:cNvPicPr>
          <p:nvPr>
            <p:ph idx="1"/>
          </p:nvPr>
        </p:nvPicPr>
        <p:blipFill>
          <a:blip r:embed="rId2" cstate="print"/>
          <a:stretch>
            <a:fillRect/>
          </a:stretch>
        </p:blipFill>
        <p:spPr>
          <a:xfrm>
            <a:off x="5076056" y="548680"/>
            <a:ext cx="2897581" cy="5688632"/>
          </a:xfrm>
        </p:spPr>
      </p:pic>
      <p:sp>
        <p:nvSpPr>
          <p:cNvPr id="4" name="3 - Θέση κειμένου"/>
          <p:cNvSpPr>
            <a:spLocks noGrp="1"/>
          </p:cNvSpPr>
          <p:nvPr>
            <p:ph type="body" sz="half" idx="2"/>
          </p:nvPr>
        </p:nvSpPr>
        <p:spPr>
          <a:xfrm>
            <a:off x="395536" y="476672"/>
            <a:ext cx="3240360" cy="5544616"/>
          </a:xfrm>
        </p:spPr>
        <p:txBody>
          <a:bodyPr>
            <a:normAutofit fontScale="85000" lnSpcReduction="10000"/>
          </a:bodyPr>
          <a:lstStyle/>
          <a:p>
            <a:r>
              <a:rPr lang="el-GR" sz="1900" dirty="0" smtClean="0">
                <a:solidFill>
                  <a:schemeClr val="accent2"/>
                </a:solidFill>
              </a:rPr>
              <a:t>Τα έργα του χαρακτηρίζονται από βαθειά αίσθηση της συμμετρίας. Ακόμα, μπορούμε να εντοπίσουμε σε αυτά και άλλες μαθηματικές αρετές, παρ’ όλο που ο Έσσερ δεν είχε </a:t>
            </a:r>
            <a:r>
              <a:rPr lang="el-GR" sz="1900" b="1" dirty="0" smtClean="0">
                <a:solidFill>
                  <a:schemeClr val="accent2"/>
                </a:solidFill>
              </a:rPr>
              <a:t>καμία απολύτως</a:t>
            </a:r>
            <a:r>
              <a:rPr lang="el-GR" sz="1900" dirty="0" smtClean="0">
                <a:solidFill>
                  <a:schemeClr val="accent2"/>
                </a:solidFill>
              </a:rPr>
              <a:t> σχέση με τα μαθηματικά. Γενικά, θα εντοπίσουμε μη </a:t>
            </a:r>
            <a:r>
              <a:rPr lang="el-GR" sz="1900" dirty="0" smtClean="0">
                <a:solidFill>
                  <a:schemeClr val="accent2"/>
                </a:solidFill>
              </a:rPr>
              <a:t>ρεαλιστικές απεικονίσεις, αδύνατα αντικείμενα, </a:t>
            </a:r>
            <a:r>
              <a:rPr lang="el-GR" sz="1900" dirty="0" smtClean="0">
                <a:solidFill>
                  <a:schemeClr val="accent2"/>
                </a:solidFill>
              </a:rPr>
              <a:t>την ψευδαίσθηση </a:t>
            </a:r>
            <a:r>
              <a:rPr lang="el-GR" sz="1900" dirty="0">
                <a:solidFill>
                  <a:schemeClr val="accent2"/>
                </a:solidFill>
              </a:rPr>
              <a:t>ατέρμονου, </a:t>
            </a:r>
            <a:r>
              <a:rPr lang="el-GR" sz="1900" dirty="0" smtClean="0">
                <a:solidFill>
                  <a:schemeClr val="accent2"/>
                </a:solidFill>
              </a:rPr>
              <a:t>την </a:t>
            </a:r>
            <a:r>
              <a:rPr lang="el-GR" sz="1900" dirty="0" err="1" smtClean="0">
                <a:solidFill>
                  <a:schemeClr val="accent2"/>
                </a:solidFill>
              </a:rPr>
              <a:t>αυτοαναφορικότητα</a:t>
            </a:r>
            <a:r>
              <a:rPr lang="el-GR" sz="1900" dirty="0">
                <a:solidFill>
                  <a:schemeClr val="accent2"/>
                </a:solidFill>
              </a:rPr>
              <a:t>, </a:t>
            </a:r>
            <a:r>
              <a:rPr lang="el-GR" sz="1900" dirty="0" smtClean="0">
                <a:solidFill>
                  <a:schemeClr val="accent2"/>
                </a:solidFill>
              </a:rPr>
              <a:t>οφθαλμαπάτες, επιρροές από προβολική γεωμετρία και </a:t>
            </a:r>
            <a:r>
              <a:rPr lang="el-GR" sz="1900" dirty="0">
                <a:solidFill>
                  <a:schemeClr val="accent2"/>
                </a:solidFill>
              </a:rPr>
              <a:t>μη </a:t>
            </a:r>
            <a:r>
              <a:rPr lang="el-GR" sz="1900" dirty="0" err="1">
                <a:solidFill>
                  <a:schemeClr val="accent2"/>
                </a:solidFill>
              </a:rPr>
              <a:t>ευκλείδιες</a:t>
            </a:r>
            <a:r>
              <a:rPr lang="el-GR" sz="1900" dirty="0">
                <a:solidFill>
                  <a:schemeClr val="accent2"/>
                </a:solidFill>
              </a:rPr>
              <a:t> </a:t>
            </a:r>
            <a:r>
              <a:rPr lang="el-GR" sz="1900" dirty="0" smtClean="0">
                <a:solidFill>
                  <a:schemeClr val="accent2"/>
                </a:solidFill>
              </a:rPr>
              <a:t>γεωμετρίες. Θα δούμε ωστόσο και κάποια ρεαλιστικά έργα, κυρίως τοπία που ζωγράφισε στην Ιταλία.</a:t>
            </a:r>
          </a:p>
          <a:p>
            <a:endParaRPr lang="el-GR" dirty="0"/>
          </a:p>
          <a:p>
            <a:r>
              <a:rPr lang="el-GR" i="1" dirty="0" smtClean="0">
                <a:solidFill>
                  <a:schemeClr val="accent6">
                    <a:lumMod val="50000"/>
                  </a:schemeClr>
                </a:solidFill>
              </a:rPr>
              <a:t>«προσπαθώντας να λύσω τα αινίγματα  που μας περιβάλλουν , και αναλύοντας τις παρατηρήσεις που είχα ήδη κάνει κατέληξα στα μαθηματικά. Παρ’ όλο που δεν έχω εκπαιδευτεί ποτέ σε αυτή την επιστήμη, συχνά μου φαίνεται ότι έχω πιο πολλά κοινά με τους μαθηματικούς παρά με τους συναδέλφους μου </a:t>
            </a:r>
            <a:r>
              <a:rPr lang="el-GR" i="1" dirty="0" err="1" smtClean="0">
                <a:solidFill>
                  <a:schemeClr val="accent6">
                    <a:lumMod val="50000"/>
                  </a:schemeClr>
                </a:solidFill>
              </a:rPr>
              <a:t>καλλτιέχνες</a:t>
            </a:r>
            <a:r>
              <a:rPr lang="el-GR" i="1" dirty="0" smtClean="0">
                <a:solidFill>
                  <a:schemeClr val="accent6">
                    <a:lumMod val="50000"/>
                  </a:schemeClr>
                </a:solidFill>
              </a:rPr>
              <a:t>»</a:t>
            </a:r>
            <a:endParaRPr lang="el-GR" i="1" dirty="0">
              <a:solidFill>
                <a:schemeClr val="accent6">
                  <a:lumMod val="50000"/>
                </a:schemeClr>
              </a:solidFill>
            </a:endParaRPr>
          </a:p>
          <a:p>
            <a:endParaRPr lang="el-GR" dirty="0"/>
          </a:p>
        </p:txBody>
      </p:sp>
      <p:sp>
        <p:nvSpPr>
          <p:cNvPr id="7" name="6 - TextBox"/>
          <p:cNvSpPr txBox="1"/>
          <p:nvPr/>
        </p:nvSpPr>
        <p:spPr>
          <a:xfrm>
            <a:off x="5076056" y="6237312"/>
            <a:ext cx="1872208" cy="276999"/>
          </a:xfrm>
          <a:prstGeom prst="rect">
            <a:avLst/>
          </a:prstGeom>
          <a:noFill/>
        </p:spPr>
        <p:txBody>
          <a:bodyPr wrap="square" rtlCol="0">
            <a:spAutoFit/>
          </a:bodyPr>
          <a:lstStyle/>
          <a:p>
            <a:r>
              <a:rPr lang="en-US" sz="1200" i="1" dirty="0" err="1" smtClean="0">
                <a:solidFill>
                  <a:schemeClr val="accent6">
                    <a:lumMod val="50000"/>
                  </a:schemeClr>
                </a:solidFill>
              </a:rPr>
              <a:t>Mobius</a:t>
            </a:r>
            <a:r>
              <a:rPr lang="en-US" sz="1200" i="1" dirty="0" smtClean="0">
                <a:solidFill>
                  <a:schemeClr val="accent6">
                    <a:lumMod val="50000"/>
                  </a:schemeClr>
                </a:solidFill>
              </a:rPr>
              <a:t> Strip II (Red Ants)</a:t>
            </a:r>
            <a:endParaRPr lang="el-GR" sz="1200" i="1"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 Τίτλος"/>
          <p:cNvSpPr>
            <a:spLocks noGrp="1"/>
          </p:cNvSpPr>
          <p:nvPr>
            <p:ph type="title"/>
          </p:nvPr>
        </p:nvSpPr>
        <p:spPr/>
        <p:txBody>
          <a:bodyPr>
            <a:normAutofit fontScale="90000"/>
          </a:bodyPr>
          <a:lstStyle/>
          <a:p>
            <a:r>
              <a:rPr lang="el-GR" dirty="0" smtClean="0"/>
              <a:t>Παιδικά Χρόνια</a:t>
            </a:r>
            <a:br>
              <a:rPr lang="el-GR" dirty="0" smtClean="0"/>
            </a:br>
            <a:endParaRPr lang="el-GR" dirty="0"/>
          </a:p>
        </p:txBody>
      </p:sp>
      <p:sp>
        <p:nvSpPr>
          <p:cNvPr id="6" name="5 - Θέση περιεχομένου"/>
          <p:cNvSpPr>
            <a:spLocks noGrp="1"/>
          </p:cNvSpPr>
          <p:nvPr>
            <p:ph idx="1"/>
          </p:nvPr>
        </p:nvSpPr>
        <p:spPr>
          <a:xfrm>
            <a:off x="251520" y="764704"/>
            <a:ext cx="4824536" cy="5904656"/>
          </a:xfrm>
        </p:spPr>
        <p:txBody>
          <a:bodyPr>
            <a:normAutofit fontScale="40000" lnSpcReduction="20000"/>
          </a:bodyPr>
          <a:lstStyle/>
          <a:p>
            <a:pPr>
              <a:buNone/>
            </a:pPr>
            <a:endParaRPr lang="el-GR" sz="1600" i="1" dirty="0" smtClean="0">
              <a:solidFill>
                <a:schemeClr val="accent6">
                  <a:lumMod val="50000"/>
                </a:schemeClr>
              </a:solidFill>
            </a:endParaRPr>
          </a:p>
          <a:p>
            <a:endParaRPr lang="el-GR" dirty="0" smtClean="0">
              <a:solidFill>
                <a:schemeClr val="accent2"/>
              </a:solidFill>
            </a:endParaRPr>
          </a:p>
          <a:p>
            <a:endParaRPr lang="el-GR" sz="3400" dirty="0" smtClean="0">
              <a:solidFill>
                <a:schemeClr val="accent2"/>
              </a:solidFill>
            </a:endParaRPr>
          </a:p>
          <a:p>
            <a:endParaRPr lang="el-GR" sz="3400" dirty="0" smtClean="0">
              <a:solidFill>
                <a:schemeClr val="accent2"/>
              </a:solidFill>
            </a:endParaRPr>
          </a:p>
          <a:p>
            <a:r>
              <a:rPr lang="el-GR" sz="3400" dirty="0" smtClean="0">
                <a:solidFill>
                  <a:schemeClr val="accent2"/>
                </a:solidFill>
              </a:rPr>
              <a:t>Από το 1903 και μετά ζει στο Άρνεμ με τον πατέρα του </a:t>
            </a:r>
            <a:r>
              <a:rPr lang="el-GR" sz="3400" dirty="0">
                <a:solidFill>
                  <a:schemeClr val="accent2"/>
                </a:solidFill>
              </a:rPr>
              <a:t>Τζορτζ Άρνος </a:t>
            </a:r>
            <a:r>
              <a:rPr lang="el-GR" sz="3400" dirty="0" smtClean="0">
                <a:solidFill>
                  <a:schemeClr val="accent2"/>
                </a:solidFill>
              </a:rPr>
              <a:t>Έσσερ και τη μητέρα του Σάρα </a:t>
            </a:r>
            <a:r>
              <a:rPr lang="el-GR" sz="3400" dirty="0" err="1" smtClean="0">
                <a:solidFill>
                  <a:schemeClr val="accent2"/>
                </a:solidFill>
              </a:rPr>
              <a:t>Γκλίχμαν</a:t>
            </a:r>
            <a:r>
              <a:rPr lang="el-GR" sz="3400" dirty="0" smtClean="0">
                <a:solidFill>
                  <a:schemeClr val="accent2"/>
                </a:solidFill>
              </a:rPr>
              <a:t>.</a:t>
            </a:r>
            <a:r>
              <a:rPr lang="el-GR" sz="3400" dirty="0">
                <a:solidFill>
                  <a:schemeClr val="accent2"/>
                </a:solidFill>
              </a:rPr>
              <a:t> Ο φιλάσθενος </a:t>
            </a:r>
            <a:r>
              <a:rPr lang="el-GR" sz="3400" dirty="0" err="1">
                <a:solidFill>
                  <a:schemeClr val="accent2"/>
                </a:solidFill>
              </a:rPr>
              <a:t>Μάουριτς</a:t>
            </a:r>
            <a:r>
              <a:rPr lang="el-GR" sz="3400" dirty="0">
                <a:solidFill>
                  <a:schemeClr val="accent2"/>
                </a:solidFill>
              </a:rPr>
              <a:t> (δερματικά) </a:t>
            </a:r>
            <a:r>
              <a:rPr lang="el-GR" sz="3400" dirty="0" smtClean="0">
                <a:solidFill>
                  <a:schemeClr val="accent2"/>
                </a:solidFill>
              </a:rPr>
              <a:t>μαθητεύει </a:t>
            </a:r>
            <a:r>
              <a:rPr lang="el-GR" sz="3400" dirty="0">
                <a:solidFill>
                  <a:schemeClr val="accent2"/>
                </a:solidFill>
              </a:rPr>
              <a:t>από τα εφτά του σε ειδικό σχολείο όπου έμεινε στη δεύτερη τάξη. Επίσης παρακολουθεί μαθήματα ξυλουργικής και πιάνου. Οι βαθμοί του στο γυμνάσιο είναι γενικά κακοί, εκτός από το σχέδιο και το πιάνο</a:t>
            </a:r>
            <a:r>
              <a:rPr lang="el-GR" sz="3400" dirty="0" smtClean="0">
                <a:solidFill>
                  <a:schemeClr val="accent2"/>
                </a:solidFill>
              </a:rPr>
              <a:t>. </a:t>
            </a:r>
            <a:r>
              <a:rPr lang="el-GR" sz="3400" dirty="0">
                <a:solidFill>
                  <a:schemeClr val="accent2"/>
                </a:solidFill>
              </a:rPr>
              <a:t>Αποτυγχάνει στις τελικές εξετάσεις, και έτσι, ουσιαστικά δεν αποφοιτά ποτέ. Η κακιά του επίδοση </a:t>
            </a:r>
            <a:r>
              <a:rPr lang="el-GR" sz="3400" dirty="0" err="1">
                <a:solidFill>
                  <a:schemeClr val="accent2"/>
                </a:solidFill>
              </a:rPr>
              <a:t>παρ΄</a:t>
            </a:r>
            <a:r>
              <a:rPr lang="el-GR" sz="3400" dirty="0">
                <a:solidFill>
                  <a:schemeClr val="accent2"/>
                </a:solidFill>
              </a:rPr>
              <a:t> όλα αυτά δε σημαίνει ότι δεν ήταν παιδί με ανησυχίες και ενδιαφέροντα.</a:t>
            </a:r>
          </a:p>
          <a:p>
            <a:r>
              <a:rPr lang="el-GR" sz="3400" dirty="0">
                <a:solidFill>
                  <a:schemeClr val="accent2"/>
                </a:solidFill>
              </a:rPr>
              <a:t>Το 1913 συναντά τον </a:t>
            </a:r>
            <a:r>
              <a:rPr lang="en-US" sz="3400" dirty="0">
                <a:solidFill>
                  <a:schemeClr val="accent2"/>
                </a:solidFill>
              </a:rPr>
              <a:t>Bas Kist</a:t>
            </a:r>
            <a:r>
              <a:rPr lang="el-GR" sz="3400" dirty="0">
                <a:solidFill>
                  <a:schemeClr val="accent2"/>
                </a:solidFill>
              </a:rPr>
              <a:t>, φίλο που θα κρατήσει για όλη τη ζωή του. Ο </a:t>
            </a:r>
            <a:r>
              <a:rPr lang="el-GR" sz="3400" dirty="0" err="1">
                <a:solidFill>
                  <a:schemeClr val="accent2"/>
                </a:solidFill>
              </a:rPr>
              <a:t>Κιστ</a:t>
            </a:r>
            <a:r>
              <a:rPr lang="el-GR" sz="3400" dirty="0">
                <a:solidFill>
                  <a:schemeClr val="accent2"/>
                </a:solidFill>
              </a:rPr>
              <a:t> ενδιαφέρεται για τεχνικές </a:t>
            </a:r>
            <a:r>
              <a:rPr lang="el-GR" sz="3400" dirty="0" err="1">
                <a:solidFill>
                  <a:schemeClr val="accent2"/>
                </a:solidFill>
              </a:rPr>
              <a:t>εκτύπωσεις</a:t>
            </a:r>
            <a:r>
              <a:rPr lang="el-GR" sz="3400" dirty="0">
                <a:solidFill>
                  <a:schemeClr val="accent2"/>
                </a:solidFill>
              </a:rPr>
              <a:t> και είναι πιθανό να ενθάρρυνε τον </a:t>
            </a:r>
            <a:r>
              <a:rPr lang="el-GR" sz="3400" dirty="0" err="1">
                <a:solidFill>
                  <a:schemeClr val="accent2"/>
                </a:solidFill>
              </a:rPr>
              <a:t>Μαόυριτς</a:t>
            </a:r>
            <a:r>
              <a:rPr lang="el-GR" sz="3400" dirty="0">
                <a:solidFill>
                  <a:schemeClr val="accent2"/>
                </a:solidFill>
              </a:rPr>
              <a:t> να κάνει τα πρώτα του χαράγματα. Ανάμεσα σε αυτά είναι ένα πορτραίτο του πατέρα του </a:t>
            </a:r>
            <a:r>
              <a:rPr lang="el-GR" sz="3400" dirty="0" err="1">
                <a:solidFill>
                  <a:schemeClr val="accent2"/>
                </a:solidFill>
              </a:rPr>
              <a:t>Μάουριτς</a:t>
            </a:r>
            <a:r>
              <a:rPr lang="el-GR" sz="3400" dirty="0">
                <a:solidFill>
                  <a:schemeClr val="accent2"/>
                </a:solidFill>
              </a:rPr>
              <a:t> που είναι το πιο πρώιμο </a:t>
            </a:r>
            <a:r>
              <a:rPr lang="el-GR" sz="3400" dirty="0" err="1">
                <a:solidFill>
                  <a:schemeClr val="accent2"/>
                </a:solidFill>
              </a:rPr>
              <a:t>σωζώμενο</a:t>
            </a:r>
            <a:r>
              <a:rPr lang="el-GR" sz="3400" dirty="0">
                <a:solidFill>
                  <a:schemeClr val="accent2"/>
                </a:solidFill>
              </a:rPr>
              <a:t> έργο του καλλιτέχνη. Το 1917 οι δύο φίλοι επισκέπτονται τον καλλιτέχνη  </a:t>
            </a:r>
            <a:r>
              <a:rPr lang="en-US" sz="3400" dirty="0" err="1">
                <a:solidFill>
                  <a:schemeClr val="accent2"/>
                </a:solidFill>
              </a:rPr>
              <a:t>Gert</a:t>
            </a:r>
            <a:r>
              <a:rPr lang="en-US" sz="3400" dirty="0">
                <a:solidFill>
                  <a:schemeClr val="accent2"/>
                </a:solidFill>
              </a:rPr>
              <a:t> </a:t>
            </a:r>
            <a:r>
              <a:rPr lang="en-US" sz="3400" dirty="0" err="1">
                <a:solidFill>
                  <a:schemeClr val="accent2"/>
                </a:solidFill>
              </a:rPr>
              <a:t>Stegeman</a:t>
            </a:r>
            <a:r>
              <a:rPr lang="el-GR" sz="3400" dirty="0">
                <a:solidFill>
                  <a:schemeClr val="accent2"/>
                </a:solidFill>
              </a:rPr>
              <a:t>  που έχει στούντιο εκτυπώσεων και ο Έσσερ τυπώνει κάποια έργα εκεί.</a:t>
            </a:r>
          </a:p>
          <a:p>
            <a:r>
              <a:rPr lang="el-GR" sz="3400" dirty="0">
                <a:solidFill>
                  <a:schemeClr val="accent2"/>
                </a:solidFill>
              </a:rPr>
              <a:t>Από το 1917 και μετά ο </a:t>
            </a:r>
            <a:r>
              <a:rPr lang="el-GR" sz="3400" dirty="0" err="1">
                <a:solidFill>
                  <a:schemeClr val="accent2"/>
                </a:solidFill>
              </a:rPr>
              <a:t>Μάουριτς</a:t>
            </a:r>
            <a:r>
              <a:rPr lang="el-GR" sz="3400" dirty="0">
                <a:solidFill>
                  <a:schemeClr val="accent2"/>
                </a:solidFill>
              </a:rPr>
              <a:t> και οι φίλοι του εμπλέκονται με τη λογοτεχνία και ο Μ. ξεκινάει να γράφει τα πρώτα του ποιήματα και εκθέσεις </a:t>
            </a:r>
          </a:p>
          <a:p>
            <a:pPr>
              <a:buNone/>
            </a:pPr>
            <a:endParaRPr lang="el-GR" i="1" dirty="0" smtClean="0">
              <a:solidFill>
                <a:schemeClr val="accent6">
                  <a:lumMod val="50000"/>
                </a:schemeClr>
              </a:solidFill>
            </a:endParaRPr>
          </a:p>
          <a:p>
            <a:pPr>
              <a:buNone/>
            </a:pPr>
            <a:endParaRPr lang="el-GR" i="1" dirty="0" smtClean="0">
              <a:solidFill>
                <a:schemeClr val="accent6">
                  <a:lumMod val="50000"/>
                </a:schemeClr>
              </a:solidFill>
            </a:endParaRPr>
          </a:p>
          <a:p>
            <a:pPr>
              <a:buNone/>
            </a:pPr>
            <a:r>
              <a:rPr lang="el-GR" i="1" dirty="0" smtClean="0">
                <a:solidFill>
                  <a:schemeClr val="accent6">
                    <a:lumMod val="50000"/>
                  </a:schemeClr>
                </a:solidFill>
              </a:rPr>
              <a:t>«</a:t>
            </a:r>
            <a:r>
              <a:rPr lang="en-US" i="1" dirty="0" smtClean="0">
                <a:solidFill>
                  <a:schemeClr val="accent6">
                    <a:lumMod val="50000"/>
                  </a:schemeClr>
                </a:solidFill>
              </a:rPr>
              <a:t>I don</a:t>
            </a:r>
            <a:r>
              <a:rPr lang="el-GR" i="1" dirty="0" smtClean="0">
                <a:solidFill>
                  <a:schemeClr val="accent6">
                    <a:lumMod val="50000"/>
                  </a:schemeClr>
                </a:solidFill>
              </a:rPr>
              <a:t>'</a:t>
            </a:r>
            <a:r>
              <a:rPr lang="en-US" i="1" dirty="0" smtClean="0">
                <a:solidFill>
                  <a:schemeClr val="accent6">
                    <a:lumMod val="50000"/>
                  </a:schemeClr>
                </a:solidFill>
              </a:rPr>
              <a:t>t grow up</a:t>
            </a:r>
            <a:r>
              <a:rPr lang="el-GR" i="1" dirty="0" smtClean="0">
                <a:solidFill>
                  <a:schemeClr val="accent6">
                    <a:lumMod val="50000"/>
                  </a:schemeClr>
                </a:solidFill>
              </a:rPr>
              <a:t>. </a:t>
            </a:r>
            <a:r>
              <a:rPr lang="en-US" i="1" dirty="0" smtClean="0">
                <a:solidFill>
                  <a:schemeClr val="accent6">
                    <a:lumMod val="50000"/>
                  </a:schemeClr>
                </a:solidFill>
              </a:rPr>
              <a:t>In me is the small child of my early days</a:t>
            </a:r>
            <a:r>
              <a:rPr lang="el-GR" i="1" dirty="0" smtClean="0">
                <a:solidFill>
                  <a:schemeClr val="accent6">
                    <a:lumMod val="50000"/>
                  </a:schemeClr>
                </a:solidFill>
              </a:rPr>
              <a:t>»</a:t>
            </a:r>
          </a:p>
          <a:p>
            <a:endParaRPr lang="el-GR" dirty="0">
              <a:solidFill>
                <a:schemeClr val="accent2"/>
              </a:solidFill>
            </a:endParaRPr>
          </a:p>
        </p:txBody>
      </p:sp>
      <p:pic>
        <p:nvPicPr>
          <p:cNvPr id="7" name="6 - Εικόνα" descr="escher-s-father.jpg"/>
          <p:cNvPicPr>
            <a:picLocks noChangeAspect="1"/>
          </p:cNvPicPr>
          <p:nvPr/>
        </p:nvPicPr>
        <p:blipFill>
          <a:blip r:embed="rId2" cstate="print"/>
          <a:stretch>
            <a:fillRect/>
          </a:stretch>
        </p:blipFill>
        <p:spPr>
          <a:xfrm>
            <a:off x="5436096" y="1484784"/>
            <a:ext cx="2914650" cy="4048125"/>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 TextBox"/>
          <p:cNvSpPr txBox="1"/>
          <p:nvPr/>
        </p:nvSpPr>
        <p:spPr>
          <a:xfrm>
            <a:off x="323528" y="0"/>
            <a:ext cx="3960440" cy="7294305"/>
          </a:xfrm>
          <a:prstGeom prst="rect">
            <a:avLst/>
          </a:prstGeom>
          <a:noFill/>
        </p:spPr>
        <p:txBody>
          <a:bodyPr wrap="square" rtlCol="0">
            <a:spAutoFit/>
          </a:bodyPr>
          <a:lstStyle/>
          <a:p>
            <a:r>
              <a:rPr lang="el-GR" dirty="0" smtClean="0">
                <a:solidFill>
                  <a:schemeClr val="accent2"/>
                </a:solidFill>
              </a:rPr>
              <a:t>Μετά την αποτυχία του στις σχολικές εξετάσεις,</a:t>
            </a:r>
            <a:r>
              <a:rPr lang="el-GR" dirty="0">
                <a:solidFill>
                  <a:schemeClr val="accent2"/>
                </a:solidFill>
              </a:rPr>
              <a:t> </a:t>
            </a:r>
            <a:r>
              <a:rPr lang="el-GR" dirty="0" smtClean="0">
                <a:solidFill>
                  <a:schemeClr val="accent2"/>
                </a:solidFill>
              </a:rPr>
              <a:t>ξεκινάει </a:t>
            </a:r>
            <a:r>
              <a:rPr lang="el-GR" dirty="0">
                <a:solidFill>
                  <a:schemeClr val="accent2"/>
                </a:solidFill>
              </a:rPr>
              <a:t>ιδιωτικά μαθήματα αρχιτεκτονικής  στην Ανώτατη Σχολή Τεχνολογίας του </a:t>
            </a:r>
            <a:r>
              <a:rPr lang="el-GR" dirty="0" err="1">
                <a:solidFill>
                  <a:schemeClr val="accent2"/>
                </a:solidFill>
              </a:rPr>
              <a:t>Ντελφ</a:t>
            </a:r>
            <a:r>
              <a:rPr lang="el-GR" dirty="0">
                <a:solidFill>
                  <a:schemeClr val="accent2"/>
                </a:solidFill>
              </a:rPr>
              <a:t>. Δεν κατατάσσεται στο στρατό για λόγους υγείας, όμως οι ίδιοι λόγοι τον εμποδίζουν και να συμβαδίσει με το πρόγραμμα των σπουδών. Αυτήν την περίοδο ο Έσσερ κάνει αρκετά σχέδια και αρχίζει να χρησιμοποιεί την τεχνική της ξυλογραφίας. Η δουλειά του αρχίζει να δέχεται θετικές </a:t>
            </a:r>
            <a:r>
              <a:rPr lang="el-GR" dirty="0" smtClean="0">
                <a:solidFill>
                  <a:schemeClr val="accent2"/>
                </a:solidFill>
              </a:rPr>
              <a:t>κριτικές. Αργότερα, </a:t>
            </a:r>
            <a:r>
              <a:rPr lang="el-GR" dirty="0" smtClean="0">
                <a:solidFill>
                  <a:schemeClr val="accent2"/>
                </a:solidFill>
              </a:rPr>
              <a:t>γράφεται στην σχολή αρχιτεκτονικής </a:t>
            </a:r>
            <a:r>
              <a:rPr lang="el-GR" dirty="0">
                <a:solidFill>
                  <a:schemeClr val="accent2"/>
                </a:solidFill>
              </a:rPr>
              <a:t>και διακοσμητικών τεχνών του </a:t>
            </a:r>
            <a:r>
              <a:rPr lang="el-GR" dirty="0" err="1">
                <a:solidFill>
                  <a:schemeClr val="accent2"/>
                </a:solidFill>
              </a:rPr>
              <a:t>Χάαρλεμ</a:t>
            </a:r>
            <a:r>
              <a:rPr lang="el-GR" dirty="0" smtClean="0">
                <a:solidFill>
                  <a:schemeClr val="accent2"/>
                </a:solidFill>
              </a:rPr>
              <a:t>.</a:t>
            </a:r>
            <a:r>
              <a:rPr lang="el-GR" dirty="0">
                <a:solidFill>
                  <a:schemeClr val="accent2"/>
                </a:solidFill>
              </a:rPr>
              <a:t> Μετά από μια εβδομάδα φοίτησης πληροφορεί τον πατέρα του ότι θα προτιμούσε να σπουδάσει γραφιστική αντί για αρχιτεκτονική, μετά από ενθάρρυνση του καθηγητή του </a:t>
            </a:r>
            <a:r>
              <a:rPr lang="en-US" dirty="0">
                <a:solidFill>
                  <a:schemeClr val="accent2"/>
                </a:solidFill>
              </a:rPr>
              <a:t>Samuel </a:t>
            </a:r>
            <a:r>
              <a:rPr lang="en-US" dirty="0" err="1">
                <a:solidFill>
                  <a:schemeClr val="accent2"/>
                </a:solidFill>
              </a:rPr>
              <a:t>Jessurun</a:t>
            </a:r>
            <a:r>
              <a:rPr lang="en-US" dirty="0">
                <a:solidFill>
                  <a:schemeClr val="accent2"/>
                </a:solidFill>
              </a:rPr>
              <a:t> de </a:t>
            </a:r>
            <a:r>
              <a:rPr lang="en-US" dirty="0" err="1">
                <a:solidFill>
                  <a:schemeClr val="accent2"/>
                </a:solidFill>
              </a:rPr>
              <a:t>Mesquita</a:t>
            </a:r>
            <a:r>
              <a:rPr lang="en-US" dirty="0">
                <a:solidFill>
                  <a:schemeClr val="accent2"/>
                </a:solidFill>
              </a:rPr>
              <a:t> o</a:t>
            </a:r>
            <a:r>
              <a:rPr lang="el-GR" dirty="0">
                <a:solidFill>
                  <a:schemeClr val="accent2"/>
                </a:solidFill>
              </a:rPr>
              <a:t> οποίος είχε δει σχέδια και χαράγματα του </a:t>
            </a:r>
            <a:r>
              <a:rPr lang="el-GR" dirty="0" err="1">
                <a:solidFill>
                  <a:schemeClr val="accent2"/>
                </a:solidFill>
              </a:rPr>
              <a:t>Μάουριτς</a:t>
            </a:r>
            <a:r>
              <a:rPr lang="el-GR" dirty="0">
                <a:solidFill>
                  <a:schemeClr val="accent2"/>
                </a:solidFill>
              </a:rPr>
              <a:t>. Έτσι, το 1919 ξεκινάει πλήρη φοίτηση στη σχολή γραφικών και διακοσμητικών τεχνών.</a:t>
            </a:r>
          </a:p>
          <a:p>
            <a:endParaRPr lang="el-GR" dirty="0"/>
          </a:p>
          <a:p>
            <a:r>
              <a:rPr lang="el-GR" dirty="0" smtClean="0"/>
              <a:t> </a:t>
            </a:r>
            <a:endParaRPr lang="el-GR" dirty="0"/>
          </a:p>
        </p:txBody>
      </p:sp>
      <p:pic>
        <p:nvPicPr>
          <p:cNvPr id="6" name="5 - Εικόνα" descr="Jessurun_de_mesquita_1885_1890.jpg"/>
          <p:cNvPicPr>
            <a:picLocks noChangeAspect="1"/>
          </p:cNvPicPr>
          <p:nvPr/>
        </p:nvPicPr>
        <p:blipFill>
          <a:blip r:embed="rId2" cstate="print"/>
          <a:stretch>
            <a:fillRect/>
          </a:stretch>
        </p:blipFill>
        <p:spPr>
          <a:xfrm>
            <a:off x="6084168" y="188640"/>
            <a:ext cx="2836875" cy="3816424"/>
          </a:xfrm>
          <a:prstGeom prst="rect">
            <a:avLst/>
          </a:prstGeom>
        </p:spPr>
      </p:pic>
      <p:sp>
        <p:nvSpPr>
          <p:cNvPr id="7" name="6 - TextBox"/>
          <p:cNvSpPr txBox="1"/>
          <p:nvPr/>
        </p:nvSpPr>
        <p:spPr>
          <a:xfrm>
            <a:off x="6084168" y="4149080"/>
            <a:ext cx="2592288" cy="307777"/>
          </a:xfrm>
          <a:prstGeom prst="rect">
            <a:avLst/>
          </a:prstGeom>
          <a:noFill/>
        </p:spPr>
        <p:txBody>
          <a:bodyPr wrap="square" rtlCol="0">
            <a:spAutoFit/>
          </a:bodyPr>
          <a:lstStyle/>
          <a:p>
            <a:r>
              <a:rPr lang="en-US" sz="1400" dirty="0" smtClean="0">
                <a:solidFill>
                  <a:schemeClr val="accent6">
                    <a:lumMod val="50000"/>
                  </a:schemeClr>
                </a:solidFill>
              </a:rPr>
              <a:t>Samuel </a:t>
            </a:r>
            <a:r>
              <a:rPr lang="en-US" sz="1400" dirty="0" err="1" smtClean="0">
                <a:solidFill>
                  <a:schemeClr val="accent6">
                    <a:lumMod val="50000"/>
                  </a:schemeClr>
                </a:solidFill>
              </a:rPr>
              <a:t>Jessurun</a:t>
            </a:r>
            <a:r>
              <a:rPr lang="en-US" sz="1400" dirty="0" smtClean="0">
                <a:solidFill>
                  <a:schemeClr val="accent6">
                    <a:lumMod val="50000"/>
                  </a:schemeClr>
                </a:solidFill>
              </a:rPr>
              <a:t> de </a:t>
            </a:r>
            <a:r>
              <a:rPr lang="en-US" sz="1400" dirty="0" err="1" smtClean="0">
                <a:solidFill>
                  <a:schemeClr val="accent6">
                    <a:lumMod val="50000"/>
                  </a:schemeClr>
                </a:solidFill>
              </a:rPr>
              <a:t>Mesquita</a:t>
            </a:r>
            <a:r>
              <a:rPr lang="en-US" sz="1400" dirty="0" smtClean="0">
                <a:solidFill>
                  <a:schemeClr val="accent6">
                    <a:lumMod val="50000"/>
                  </a:schemeClr>
                </a:solidFill>
              </a:rPr>
              <a:t> </a:t>
            </a:r>
            <a:endParaRPr lang="el-GR" sz="1400" dirty="0">
              <a:solidFill>
                <a:schemeClr val="accent6">
                  <a:lumMod val="50000"/>
                </a:schemeClr>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467544" y="980728"/>
            <a:ext cx="4032448" cy="2831544"/>
          </a:xfrm>
          <a:prstGeom prst="rect">
            <a:avLst/>
          </a:prstGeom>
          <a:noFill/>
        </p:spPr>
        <p:txBody>
          <a:bodyPr wrap="square" rtlCol="0">
            <a:spAutoFit/>
          </a:bodyPr>
          <a:lstStyle/>
          <a:p>
            <a:r>
              <a:rPr lang="el-GR" sz="1600" dirty="0" smtClean="0">
                <a:solidFill>
                  <a:schemeClr val="accent2"/>
                </a:solidFill>
              </a:rPr>
              <a:t> </a:t>
            </a:r>
            <a:r>
              <a:rPr lang="el-GR" sz="1600" dirty="0">
                <a:solidFill>
                  <a:schemeClr val="accent2"/>
                </a:solidFill>
              </a:rPr>
              <a:t>Το 1921 επισκέπτεται την Ιταλία απ’ όπου σώζονται ρεαλιστικά σχέδια που διακρίνονται από ακραία παρατήρηση και λεπτομέρεια, κυρίως φυτών (κάκτοι, ελιές)  τοπία με δραματικές τοποθετήσεις και έντομα. Ακόμα, ξεκινάει να πειραματίζεται </a:t>
            </a:r>
            <a:r>
              <a:rPr lang="el-GR" sz="1600" dirty="0" smtClean="0">
                <a:solidFill>
                  <a:schemeClr val="accent2"/>
                </a:solidFill>
              </a:rPr>
              <a:t> με σφαίρες</a:t>
            </a:r>
            <a:r>
              <a:rPr lang="el-GR" sz="1600" dirty="0">
                <a:solidFill>
                  <a:schemeClr val="accent2"/>
                </a:solidFill>
              </a:rPr>
              <a:t>, εικόνες σε καθρέφτες και κρυστάλλους σε λιθογραφίες για το χιουμοριστικό φυλλάδιο </a:t>
            </a:r>
            <a:r>
              <a:rPr lang="en-US" sz="1600" dirty="0">
                <a:solidFill>
                  <a:schemeClr val="accent2"/>
                </a:solidFill>
              </a:rPr>
              <a:t>Easter flowers</a:t>
            </a:r>
            <a:r>
              <a:rPr lang="el-GR" sz="1600" dirty="0">
                <a:solidFill>
                  <a:schemeClr val="accent2"/>
                </a:solidFill>
              </a:rPr>
              <a:t>. Η τεχνοτροπία αυτή θα απλωθεί στη μελλοντική δουλειά του.</a:t>
            </a:r>
          </a:p>
          <a:p>
            <a:endParaRPr lang="el-GR" dirty="0"/>
          </a:p>
        </p:txBody>
      </p:sp>
      <p:pic>
        <p:nvPicPr>
          <p:cNvPr id="6" name="5 - Εικόνα" descr="LW132-MC-Escher-Castrovalva-19301.jpg"/>
          <p:cNvPicPr>
            <a:picLocks noChangeAspect="1"/>
          </p:cNvPicPr>
          <p:nvPr/>
        </p:nvPicPr>
        <p:blipFill>
          <a:blip r:embed="rId2" cstate="print"/>
          <a:stretch>
            <a:fillRect/>
          </a:stretch>
        </p:blipFill>
        <p:spPr>
          <a:xfrm>
            <a:off x="4644008" y="332656"/>
            <a:ext cx="4367938" cy="6165304"/>
          </a:xfrm>
          <a:prstGeom prst="rect">
            <a:avLst/>
          </a:prstGeom>
        </p:spPr>
      </p:pic>
      <p:sp>
        <p:nvSpPr>
          <p:cNvPr id="7" name="6 - TextBox"/>
          <p:cNvSpPr txBox="1"/>
          <p:nvPr/>
        </p:nvSpPr>
        <p:spPr>
          <a:xfrm>
            <a:off x="2267744" y="4509120"/>
            <a:ext cx="2736304" cy="523220"/>
          </a:xfrm>
          <a:prstGeom prst="rect">
            <a:avLst/>
          </a:prstGeom>
          <a:noFill/>
        </p:spPr>
        <p:txBody>
          <a:bodyPr wrap="square" rtlCol="0">
            <a:spAutoFit/>
          </a:bodyPr>
          <a:lstStyle/>
          <a:p>
            <a:r>
              <a:rPr lang="en-US" sz="1400" dirty="0" err="1" smtClean="0">
                <a:solidFill>
                  <a:schemeClr val="accent6">
                    <a:lumMod val="50000"/>
                  </a:schemeClr>
                </a:solidFill>
              </a:rPr>
              <a:t>Castrovalva</a:t>
            </a:r>
            <a:r>
              <a:rPr lang="el-GR" sz="1400" dirty="0" smtClean="0">
                <a:solidFill>
                  <a:schemeClr val="accent6">
                    <a:lumMod val="50000"/>
                  </a:schemeClr>
                </a:solidFill>
              </a:rPr>
              <a:t>, λιθογραφία 1930</a:t>
            </a:r>
          </a:p>
          <a:p>
            <a:r>
              <a:rPr lang="el-GR" sz="1400" dirty="0" smtClean="0">
                <a:solidFill>
                  <a:schemeClr val="accent6">
                    <a:lumMod val="50000"/>
                  </a:schemeClr>
                </a:solidFill>
              </a:rPr>
              <a:t>Ορεινό τοπίο στο </a:t>
            </a:r>
            <a:r>
              <a:rPr lang="en-US" sz="1400" dirty="0" smtClean="0">
                <a:solidFill>
                  <a:schemeClr val="accent6">
                    <a:lumMod val="50000"/>
                  </a:schemeClr>
                </a:solidFill>
              </a:rPr>
              <a:t>Abruzzi</a:t>
            </a:r>
            <a:endParaRPr lang="el-GR" sz="1400" dirty="0">
              <a:solidFill>
                <a:schemeClr val="accent6">
                  <a:lumMod val="50000"/>
                </a:schemeClr>
              </a:solidFill>
            </a:endParaRPr>
          </a:p>
        </p:txBody>
      </p:sp>
      <p:sp>
        <p:nvSpPr>
          <p:cNvPr id="8" name="7 - TextBox"/>
          <p:cNvSpPr txBox="1"/>
          <p:nvPr/>
        </p:nvSpPr>
        <p:spPr>
          <a:xfrm>
            <a:off x="539552" y="332656"/>
            <a:ext cx="2448272" cy="461665"/>
          </a:xfrm>
          <a:prstGeom prst="rect">
            <a:avLst/>
          </a:prstGeom>
          <a:noFill/>
        </p:spPr>
        <p:txBody>
          <a:bodyPr wrap="square" rtlCol="0">
            <a:spAutoFit/>
          </a:bodyPr>
          <a:lstStyle/>
          <a:p>
            <a:pPr algn="ctr"/>
            <a:r>
              <a:rPr lang="el-GR" sz="2400" dirty="0" smtClean="0"/>
              <a:t>Ιταλική Περίοδος</a:t>
            </a:r>
            <a:endParaRPr lang="el-GR"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467544" y="404664"/>
            <a:ext cx="3528392" cy="1477328"/>
          </a:xfrm>
          <a:prstGeom prst="rect">
            <a:avLst/>
          </a:prstGeom>
          <a:noFill/>
        </p:spPr>
        <p:txBody>
          <a:bodyPr wrap="square" rtlCol="0">
            <a:spAutoFit/>
          </a:bodyPr>
          <a:lstStyle/>
          <a:p>
            <a:r>
              <a:rPr lang="el-GR" dirty="0" smtClean="0">
                <a:solidFill>
                  <a:schemeClr val="accent2"/>
                </a:solidFill>
              </a:rPr>
              <a:t>Το 1922 ταξιδεύει στην Ισπανία. Στο ταξίδι γίνεται μάρτυρας του φαινομένου της φωσφορίζουσας θάλασσας που αποτυπώνει αργότερα σε ομώνυμη λιθογραφία. </a:t>
            </a:r>
            <a:endParaRPr lang="el-GR" dirty="0">
              <a:solidFill>
                <a:schemeClr val="accent2"/>
              </a:solidFill>
            </a:endParaRPr>
          </a:p>
        </p:txBody>
      </p:sp>
      <p:pic>
        <p:nvPicPr>
          <p:cNvPr id="3" name="2 - Εικόνα" descr="fluorescent-sea.jpg"/>
          <p:cNvPicPr>
            <a:picLocks noChangeAspect="1"/>
          </p:cNvPicPr>
          <p:nvPr/>
        </p:nvPicPr>
        <p:blipFill>
          <a:blip r:embed="rId2" cstate="print"/>
          <a:stretch>
            <a:fillRect/>
          </a:stretch>
        </p:blipFill>
        <p:spPr>
          <a:xfrm>
            <a:off x="4860032" y="260648"/>
            <a:ext cx="3823456" cy="4968552"/>
          </a:xfrm>
          <a:prstGeom prst="rect">
            <a:avLst/>
          </a:prstGeom>
        </p:spPr>
      </p:pic>
      <p:sp>
        <p:nvSpPr>
          <p:cNvPr id="4" name="3 - TextBox"/>
          <p:cNvSpPr txBox="1"/>
          <p:nvPr/>
        </p:nvSpPr>
        <p:spPr>
          <a:xfrm>
            <a:off x="4860032" y="5301208"/>
            <a:ext cx="2520280" cy="276999"/>
          </a:xfrm>
          <a:prstGeom prst="rect">
            <a:avLst/>
          </a:prstGeom>
          <a:noFill/>
        </p:spPr>
        <p:txBody>
          <a:bodyPr wrap="square" rtlCol="0">
            <a:spAutoFit/>
          </a:bodyPr>
          <a:lstStyle/>
          <a:p>
            <a:r>
              <a:rPr lang="en-US" sz="1200" i="1" dirty="0" smtClean="0">
                <a:solidFill>
                  <a:schemeClr val="accent6">
                    <a:lumMod val="50000"/>
                  </a:schemeClr>
                </a:solidFill>
              </a:rPr>
              <a:t>Phosphorescent sea</a:t>
            </a:r>
            <a:endParaRPr lang="el-GR" sz="1200" i="1" dirty="0">
              <a:solidFill>
                <a:schemeClr val="accent6">
                  <a:lumMod val="50000"/>
                </a:schemeClr>
              </a:solidFill>
            </a:endParaRPr>
          </a:p>
        </p:txBody>
      </p:sp>
      <p:sp>
        <p:nvSpPr>
          <p:cNvPr id="5" name="4 - TextBox"/>
          <p:cNvSpPr txBox="1"/>
          <p:nvPr/>
        </p:nvSpPr>
        <p:spPr>
          <a:xfrm>
            <a:off x="323528" y="3068960"/>
            <a:ext cx="3960440" cy="1384995"/>
          </a:xfrm>
          <a:prstGeom prst="rect">
            <a:avLst/>
          </a:prstGeom>
          <a:noFill/>
        </p:spPr>
        <p:txBody>
          <a:bodyPr wrap="square" rtlCol="0">
            <a:spAutoFit/>
          </a:bodyPr>
          <a:lstStyle/>
          <a:p>
            <a:r>
              <a:rPr lang="el-GR" sz="1200" i="1" dirty="0" smtClean="0">
                <a:solidFill>
                  <a:schemeClr val="accent6">
                    <a:lumMod val="50000"/>
                  </a:schemeClr>
                </a:solidFill>
              </a:rPr>
              <a:t>«Αυτά τα κύματα! Σύντομα θα προσπαθήσω ξανά να ζωγραφίσω κάτι κυματοειδές. Αλλά πώς γίνεται να υπονοήσεις την κίνηση σε ένα στατικό επίπεδο; Και πώς μπορείς να απλοποιήσεις κάτι τόσο πολύπλοκο  όσο ένα κύμα στην ανοιχτή θάλασσα σε κάτι κατανοητό;»</a:t>
            </a:r>
          </a:p>
          <a:p>
            <a:r>
              <a:rPr lang="el-GR" sz="1200" dirty="0" smtClean="0">
                <a:solidFill>
                  <a:schemeClr val="accent6">
                    <a:lumMod val="50000"/>
                  </a:schemeClr>
                </a:solidFill>
              </a:rPr>
              <a:t>Γράμμα στο γιο του Τζωρτζ και τη  νύφη του </a:t>
            </a:r>
            <a:r>
              <a:rPr lang="el-GR" sz="1200" dirty="0" err="1" smtClean="0">
                <a:solidFill>
                  <a:schemeClr val="accent6">
                    <a:lumMod val="50000"/>
                  </a:schemeClr>
                </a:solidFill>
              </a:rPr>
              <a:t>Κόρι</a:t>
            </a:r>
            <a:r>
              <a:rPr lang="el-GR" sz="1200" dirty="0" smtClean="0">
                <a:solidFill>
                  <a:schemeClr val="accent6">
                    <a:lumMod val="50000"/>
                  </a:schemeClr>
                </a:solidFill>
              </a:rPr>
              <a:t>, 22 Αυγούστου 1959</a:t>
            </a:r>
            <a:endParaRPr lang="el-GR" sz="1200" dirty="0">
              <a:solidFill>
                <a:schemeClr val="accent6">
                  <a:lumMod val="50000"/>
                </a:schemeClr>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 Εικόνα" descr="esch.jpeg"/>
          <p:cNvPicPr>
            <a:picLocks noChangeAspect="1"/>
          </p:cNvPicPr>
          <p:nvPr/>
        </p:nvPicPr>
        <p:blipFill>
          <a:blip r:embed="rId2" cstate="print"/>
          <a:stretch>
            <a:fillRect/>
          </a:stretch>
        </p:blipFill>
        <p:spPr>
          <a:xfrm>
            <a:off x="4139952" y="0"/>
            <a:ext cx="2533018" cy="3264198"/>
          </a:xfrm>
          <a:prstGeom prst="rect">
            <a:avLst/>
          </a:prstGeom>
        </p:spPr>
      </p:pic>
      <p:pic>
        <p:nvPicPr>
          <p:cNvPr id="5" name="4 - Εικόνα" descr="alhambra-1.jpg"/>
          <p:cNvPicPr>
            <a:picLocks noChangeAspect="1"/>
          </p:cNvPicPr>
          <p:nvPr/>
        </p:nvPicPr>
        <p:blipFill>
          <a:blip r:embed="rId3" cstate="print"/>
          <a:stretch>
            <a:fillRect/>
          </a:stretch>
        </p:blipFill>
        <p:spPr>
          <a:xfrm>
            <a:off x="1" y="0"/>
            <a:ext cx="3995936" cy="4692705"/>
          </a:xfrm>
          <a:prstGeom prst="rect">
            <a:avLst/>
          </a:prstGeom>
        </p:spPr>
      </p:pic>
      <p:sp>
        <p:nvSpPr>
          <p:cNvPr id="7" name="6 - Ορθογώνιο"/>
          <p:cNvSpPr/>
          <p:nvPr/>
        </p:nvSpPr>
        <p:spPr>
          <a:xfrm>
            <a:off x="4932040" y="3933056"/>
            <a:ext cx="3923928" cy="1200329"/>
          </a:xfrm>
          <a:prstGeom prst="rect">
            <a:avLst/>
          </a:prstGeom>
        </p:spPr>
        <p:txBody>
          <a:bodyPr wrap="square">
            <a:spAutoFit/>
          </a:bodyPr>
          <a:lstStyle/>
          <a:p>
            <a:r>
              <a:rPr lang="en-US" dirty="0" smtClean="0">
                <a:solidFill>
                  <a:schemeClr val="accent2"/>
                </a:solidFill>
              </a:rPr>
              <a:t>A</a:t>
            </a:r>
            <a:r>
              <a:rPr lang="el-GR" dirty="0" smtClean="0">
                <a:solidFill>
                  <a:schemeClr val="accent2"/>
                </a:solidFill>
              </a:rPr>
              <a:t>κόμη, στην επίσκεψή του στο κάστρο της Αλάμπρα έρχεται σε επαφή με την ισλαμική τέχνη. Μαγεύεται από τα μοτίβα, τα οποία</a:t>
            </a:r>
            <a:r>
              <a:rPr lang="en-US" dirty="0" smtClean="0">
                <a:solidFill>
                  <a:schemeClr val="accent2"/>
                </a:solidFill>
              </a:rPr>
              <a:t> </a:t>
            </a:r>
            <a:r>
              <a:rPr lang="el-GR" dirty="0" smtClean="0">
                <a:solidFill>
                  <a:schemeClr val="accent2"/>
                </a:solidFill>
              </a:rPr>
              <a:t>και αποτυπώνει</a:t>
            </a:r>
            <a:endParaRPr lang="el-G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 TextBox"/>
          <p:cNvSpPr txBox="1"/>
          <p:nvPr/>
        </p:nvSpPr>
        <p:spPr>
          <a:xfrm>
            <a:off x="251520" y="476672"/>
            <a:ext cx="3384376" cy="3416320"/>
          </a:xfrm>
          <a:prstGeom prst="rect">
            <a:avLst/>
          </a:prstGeom>
          <a:noFill/>
        </p:spPr>
        <p:txBody>
          <a:bodyPr wrap="square" rtlCol="0">
            <a:spAutoFit/>
          </a:bodyPr>
          <a:lstStyle/>
          <a:p>
            <a:r>
              <a:rPr lang="el-GR" dirty="0" smtClean="0">
                <a:solidFill>
                  <a:schemeClr val="accent2">
                    <a:lumMod val="75000"/>
                  </a:schemeClr>
                </a:solidFill>
              </a:rPr>
              <a:t> Αυτό που τον εντυπωσιάζει στο κάστρο της Αλάμπρας  είναι η κανονική διαίρεση του επιπέδου που παρατηρεί στα ισλαμικά διακοσμητικά μοτίβα.  Όταν επιστρέφει στην Ελβετία εξελίσσει  το χόμπι του σχεδιάζοντας 62 από τα 137 σχέδια κανονικής διαίρεσης που θα κάνει στη ζωή του.</a:t>
            </a:r>
          </a:p>
          <a:p>
            <a:r>
              <a:rPr lang="el-GR" dirty="0" smtClean="0">
                <a:solidFill>
                  <a:schemeClr val="accent2">
                    <a:lumMod val="75000"/>
                  </a:schemeClr>
                </a:solidFill>
              </a:rPr>
              <a:t>Κάποια από αυτά θα γίνουν ξυλογραφίες.</a:t>
            </a:r>
            <a:endParaRPr lang="el-GR" dirty="0">
              <a:solidFill>
                <a:schemeClr val="accent2">
                  <a:lumMod val="75000"/>
                </a:schemeClr>
              </a:solidFill>
            </a:endParaRPr>
          </a:p>
        </p:txBody>
      </p:sp>
      <p:sp>
        <p:nvSpPr>
          <p:cNvPr id="8" name="7 - TextBox"/>
          <p:cNvSpPr txBox="1"/>
          <p:nvPr/>
        </p:nvSpPr>
        <p:spPr>
          <a:xfrm>
            <a:off x="3563888" y="3212976"/>
            <a:ext cx="2016224" cy="276999"/>
          </a:xfrm>
          <a:prstGeom prst="rect">
            <a:avLst/>
          </a:prstGeom>
          <a:noFill/>
        </p:spPr>
        <p:txBody>
          <a:bodyPr wrap="square" rtlCol="0">
            <a:spAutoFit/>
          </a:bodyPr>
          <a:lstStyle/>
          <a:p>
            <a:r>
              <a:rPr lang="en-US" sz="1200" i="1" dirty="0" smtClean="0">
                <a:solidFill>
                  <a:schemeClr val="accent6">
                    <a:lumMod val="75000"/>
                  </a:schemeClr>
                </a:solidFill>
              </a:rPr>
              <a:t>Day and Night</a:t>
            </a:r>
            <a:endParaRPr lang="el-GR" sz="1200" i="1" dirty="0">
              <a:solidFill>
                <a:schemeClr val="accent6">
                  <a:lumMod val="75000"/>
                </a:schemeClr>
              </a:solidFill>
            </a:endParaRPr>
          </a:p>
        </p:txBody>
      </p:sp>
      <p:pic>
        <p:nvPicPr>
          <p:cNvPr id="10" name="9 - Εικόνα" descr="LW303.jpg"/>
          <p:cNvPicPr>
            <a:picLocks noChangeAspect="1"/>
          </p:cNvPicPr>
          <p:nvPr/>
        </p:nvPicPr>
        <p:blipFill>
          <a:blip r:embed="rId2" cstate="print"/>
          <a:stretch>
            <a:fillRect/>
          </a:stretch>
        </p:blipFill>
        <p:spPr>
          <a:xfrm>
            <a:off x="3646302" y="0"/>
            <a:ext cx="5497698" cy="3168352"/>
          </a:xfrm>
          <a:prstGeom prst="rect">
            <a:avLst/>
          </a:prstGeom>
        </p:spPr>
      </p:pic>
      <p:pic>
        <p:nvPicPr>
          <p:cNvPr id="12" name="11 - Εικόνα" descr="Escher's_Reptiles.jpg"/>
          <p:cNvPicPr>
            <a:picLocks noChangeAspect="1"/>
          </p:cNvPicPr>
          <p:nvPr/>
        </p:nvPicPr>
        <p:blipFill>
          <a:blip r:embed="rId3" cstate="print"/>
          <a:stretch>
            <a:fillRect/>
          </a:stretch>
        </p:blipFill>
        <p:spPr>
          <a:xfrm>
            <a:off x="5220072" y="3456504"/>
            <a:ext cx="3923928" cy="3401495"/>
          </a:xfrm>
          <a:prstGeom prst="rect">
            <a:avLst/>
          </a:prstGeom>
        </p:spPr>
      </p:pic>
      <p:sp>
        <p:nvSpPr>
          <p:cNvPr id="13" name="12 - TextBox"/>
          <p:cNvSpPr txBox="1"/>
          <p:nvPr/>
        </p:nvSpPr>
        <p:spPr>
          <a:xfrm>
            <a:off x="4355976" y="6581001"/>
            <a:ext cx="2016224" cy="276999"/>
          </a:xfrm>
          <a:prstGeom prst="rect">
            <a:avLst/>
          </a:prstGeom>
          <a:noFill/>
        </p:spPr>
        <p:txBody>
          <a:bodyPr wrap="square" rtlCol="0">
            <a:spAutoFit/>
          </a:bodyPr>
          <a:lstStyle/>
          <a:p>
            <a:r>
              <a:rPr lang="en-US" sz="1200" i="1" dirty="0" smtClean="0">
                <a:solidFill>
                  <a:schemeClr val="accent6">
                    <a:lumMod val="50000"/>
                  </a:schemeClr>
                </a:solidFill>
              </a:rPr>
              <a:t>Reptiles</a:t>
            </a:r>
            <a:endParaRPr lang="el-GR" sz="1200" i="1" dirty="0">
              <a:solidFill>
                <a:schemeClr val="accent6">
                  <a:lumMod val="50000"/>
                </a:schemeClr>
              </a:solidFill>
            </a:endParaRPr>
          </a:p>
        </p:txBody>
      </p:sp>
    </p:spTree>
  </p:cSld>
  <p:clrMapOvr>
    <a:masterClrMapping/>
  </p:clrMapOvr>
</p:sld>
</file>

<file path=ppt/theme/theme1.xml><?xml version="1.0" encoding="utf-8"?>
<a:theme xmlns:a="http://schemas.openxmlformats.org/drawingml/2006/main" name="Θέμα του Office">
  <a:themeElements>
    <a:clrScheme name="Προσαρμοσμένος 4">
      <a:dk1>
        <a:srgbClr val="C4BD97"/>
      </a:dk1>
      <a:lt1>
        <a:sysClr val="window" lastClr="FFFFFF"/>
      </a:lt1>
      <a:dk2>
        <a:srgbClr val="1F497D"/>
      </a:dk2>
      <a:lt2>
        <a:srgbClr val="EEECE1"/>
      </a:lt2>
      <a:accent1>
        <a:srgbClr val="4F81BD"/>
      </a:accent1>
      <a:accent2>
        <a:srgbClr val="632423"/>
      </a:accent2>
      <a:accent3>
        <a:srgbClr val="4F6128"/>
      </a:accent3>
      <a:accent4>
        <a:srgbClr val="8064A2"/>
      </a:accent4>
      <a:accent5>
        <a:srgbClr val="4BACC6"/>
      </a:accent5>
      <a:accent6>
        <a:srgbClr val="97480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Module</Template>
  <TotalTime>452</TotalTime>
  <Words>2626</Words>
  <Application>Microsoft Office PowerPoint</Application>
  <PresentationFormat>Προβολή στην οθόνη (4:3)</PresentationFormat>
  <Paragraphs>104</Paragraphs>
  <Slides>27</Slides>
  <Notes>0</Notes>
  <HiddenSlides>0</HiddenSlides>
  <MMClips>0</MMClips>
  <ScaleCrop>false</ScaleCrop>
  <HeadingPairs>
    <vt:vector size="4" baseType="variant">
      <vt:variant>
        <vt:lpstr>Θέμα</vt:lpstr>
      </vt:variant>
      <vt:variant>
        <vt:i4>1</vt:i4>
      </vt:variant>
      <vt:variant>
        <vt:lpstr>Τίτλοι διαφανειών</vt:lpstr>
      </vt:variant>
      <vt:variant>
        <vt:i4>27</vt:i4>
      </vt:variant>
    </vt:vector>
  </HeadingPairs>
  <TitlesOfParts>
    <vt:vector size="28" baseType="lpstr">
      <vt:lpstr>Θέμα του Office</vt:lpstr>
      <vt:lpstr>M.C. ESCHER</vt:lpstr>
      <vt:lpstr>MAURITS CORNELLIS ESCHER </vt:lpstr>
      <vt:lpstr>Διαφάνεια 3</vt:lpstr>
      <vt:lpstr>Παιδικά Χρόνια </vt:lpstr>
      <vt:lpstr>Διαφάνεια 5</vt:lpstr>
      <vt:lpstr>Διαφάνεια 6</vt:lpstr>
      <vt:lpstr>Διαφάνεια 7</vt:lpstr>
      <vt:lpstr>Διαφάνεια 8</vt:lpstr>
      <vt:lpstr>Διαφάνεια 9</vt:lpstr>
      <vt:lpstr>Διαφάνεια 10</vt:lpstr>
      <vt:lpstr>Διαφάνεια 11</vt:lpstr>
      <vt:lpstr>Διαφάνεια 12</vt:lpstr>
      <vt:lpstr>Διαφάνεια 13</vt:lpstr>
      <vt:lpstr>Διαφάνεια 14</vt:lpstr>
      <vt:lpstr>Διαφάνεια 15</vt:lpstr>
      <vt:lpstr>Διαφάνεια 16</vt:lpstr>
      <vt:lpstr>Διαφάνεια 17</vt:lpstr>
      <vt:lpstr>Διαφάνεια 18</vt:lpstr>
      <vt:lpstr>Διαφάνεια 19</vt:lpstr>
      <vt:lpstr>Διαφάνεια 20</vt:lpstr>
      <vt:lpstr>Διαφάνεια 21</vt:lpstr>
      <vt:lpstr>Διαφάνεια 22</vt:lpstr>
      <vt:lpstr>Διαφάνεια 23</vt:lpstr>
      <vt:lpstr>Διαφάνεια 24</vt:lpstr>
      <vt:lpstr>Διαφάνεια 25</vt:lpstr>
      <vt:lpstr>Διαφάνεια 26</vt:lpstr>
      <vt:lpstr>Διαφάνεια 27</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 ESCHER</dc:title>
  <dc:creator>user</dc:creator>
  <cp:lastModifiedBy>user</cp:lastModifiedBy>
  <cp:revision>43</cp:revision>
  <dcterms:created xsi:type="dcterms:W3CDTF">2014-10-30T20:58:34Z</dcterms:created>
  <dcterms:modified xsi:type="dcterms:W3CDTF">2014-11-20T13:16:26Z</dcterms:modified>
</cp:coreProperties>
</file>